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306" r:id="rId4"/>
    <p:sldId id="307" r:id="rId5"/>
    <p:sldId id="308" r:id="rId6"/>
    <p:sldId id="309" r:id="rId7"/>
    <p:sldId id="310" r:id="rId8"/>
    <p:sldId id="296" r:id="rId9"/>
    <p:sldId id="297" r:id="rId10"/>
    <p:sldId id="302" r:id="rId11"/>
    <p:sldId id="311" r:id="rId12"/>
    <p:sldId id="29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Тема 3. Лекция 4 Проектирование организации строительства и производства работ.</a:t>
            </a:r>
            <a:r>
              <a:rPr lang="ru-RU" sz="4000" dirty="0"/>
              <a:t/>
            </a:r>
            <a:br>
              <a:rPr lang="ru-RU" sz="40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/>
                <a:ea typeface="Calibri"/>
              </a:rPr>
              <a:t>ОРГАНИЗАЦИОННЫЕ СТРУКТУРЫ УПРАВЛЕНИЯ. ПРОЕКТЫ ОРГАНИЗАЦИИ СТРОИТЕЛЬСТВА И ПРОИЗВОДСТВА РАБОТ.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5128" y="2348880"/>
            <a:ext cx="7488832" cy="2016224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2.1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схемы взаимоотношений между участниками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проекта. Организационные структуры управления</a:t>
            </a:r>
          </a:p>
          <a:p>
            <a:pPr algn="l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2.2 Проект организации строительства</a:t>
            </a:r>
          </a:p>
          <a:p>
            <a:pPr algn="l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2.3 Проект производства работ.</a:t>
            </a:r>
          </a:p>
          <a:p>
            <a:pPr algn="l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 Технологические карты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85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/>
                <a:ea typeface="Calibri"/>
              </a:rPr>
              <a:t>Основные </a:t>
            </a:r>
            <a:r>
              <a:rPr lang="ru-RU" sz="3200" dirty="0">
                <a:latin typeface="Times New Roman"/>
                <a:ea typeface="Calibri"/>
              </a:rPr>
              <a:t>схемы взаимоотношений между участниками проекта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20888"/>
            <a:ext cx="8640960" cy="288031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Выделяют несколько основных схем взаимоотношений между участниками проекта: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традиционная, «заказчик–подрядчик» и «под ключ»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3703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5"/>
            <a:ext cx="8640960" cy="2952327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традиционной схеме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>управления проектом строится система подрядных отношений заказчика с участниками проекта при общем руководстве управления со стороны заказчика. Заказчик самостоятельно или с привлечением специализированных организаций обосновывает целесообразность создания какого-либо объекта, заказывает разработку проектно-сметной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документации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>, производит заказ на изготовление оборудования, в необходимых случаях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заказывает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>производство изыскания площадок и оформляет отвод земель, заключает договора с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подрядными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>организациями, которые осуществляют работы по созданию объекта. При этом, заказ-чик самостоятельно осуществляет общее руководство на всех этапах проектного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цикла.</a:t>
            </a:r>
          </a:p>
          <a:p>
            <a:pPr algn="just">
              <a:buNone/>
            </a:pP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799646" y="3626915"/>
            <a:ext cx="7560840" cy="2181968"/>
            <a:chOff x="7" y="7"/>
            <a:chExt cx="4320" cy="2000"/>
          </a:xfrm>
        </p:grpSpPr>
        <p:sp>
          <p:nvSpPr>
            <p:cNvPr id="7" name="Freeform 63"/>
            <p:cNvSpPr>
              <a:spLocks/>
            </p:cNvSpPr>
            <p:nvPr/>
          </p:nvSpPr>
          <p:spPr bwMode="auto">
            <a:xfrm>
              <a:off x="2624" y="1245"/>
              <a:ext cx="917" cy="248"/>
            </a:xfrm>
            <a:custGeom>
              <a:avLst/>
              <a:gdLst>
                <a:gd name="T0" fmla="*/ 916 w 917"/>
                <a:gd name="T1" fmla="*/ 247 h 248"/>
                <a:gd name="T2" fmla="*/ 916 w 917"/>
                <a:gd name="T3" fmla="*/ 164 h 248"/>
                <a:gd name="T4" fmla="*/ 0 w 917"/>
                <a:gd name="T5" fmla="*/ 164 h 248"/>
                <a:gd name="T6" fmla="*/ 0 w 917"/>
                <a:gd name="T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248">
                  <a:moveTo>
                    <a:pt x="916" y="247"/>
                  </a:moveTo>
                  <a:lnTo>
                    <a:pt x="916" y="164"/>
                  </a:lnTo>
                  <a:lnTo>
                    <a:pt x="0" y="164"/>
                  </a:lnTo>
                  <a:lnTo>
                    <a:pt x="0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Freeform 64"/>
            <p:cNvSpPr>
              <a:spLocks/>
            </p:cNvSpPr>
            <p:nvPr/>
          </p:nvSpPr>
          <p:spPr bwMode="auto">
            <a:xfrm>
              <a:off x="1709" y="1245"/>
              <a:ext cx="916" cy="248"/>
            </a:xfrm>
            <a:custGeom>
              <a:avLst/>
              <a:gdLst>
                <a:gd name="T0" fmla="*/ 0 w 916"/>
                <a:gd name="T1" fmla="*/ 247 h 248"/>
                <a:gd name="T2" fmla="*/ 0 w 916"/>
                <a:gd name="T3" fmla="*/ 164 h 248"/>
                <a:gd name="T4" fmla="*/ 915 w 916"/>
                <a:gd name="T5" fmla="*/ 164 h 248"/>
                <a:gd name="T6" fmla="*/ 915 w 916"/>
                <a:gd name="T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6" h="248">
                  <a:moveTo>
                    <a:pt x="0" y="247"/>
                  </a:moveTo>
                  <a:lnTo>
                    <a:pt x="0" y="164"/>
                  </a:lnTo>
                  <a:lnTo>
                    <a:pt x="915" y="164"/>
                  </a:lnTo>
                  <a:lnTo>
                    <a:pt x="915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Freeform 65"/>
            <p:cNvSpPr>
              <a:spLocks/>
            </p:cNvSpPr>
            <p:nvPr/>
          </p:nvSpPr>
          <p:spPr bwMode="auto">
            <a:xfrm>
              <a:off x="1709" y="503"/>
              <a:ext cx="916" cy="249"/>
            </a:xfrm>
            <a:custGeom>
              <a:avLst/>
              <a:gdLst>
                <a:gd name="T0" fmla="*/ 915 w 916"/>
                <a:gd name="T1" fmla="*/ 248 h 249"/>
                <a:gd name="T2" fmla="*/ 915 w 916"/>
                <a:gd name="T3" fmla="*/ 165 h 249"/>
                <a:gd name="T4" fmla="*/ 0 w 916"/>
                <a:gd name="T5" fmla="*/ 165 h 249"/>
                <a:gd name="T6" fmla="*/ 0 w 916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6" h="249">
                  <a:moveTo>
                    <a:pt x="915" y="248"/>
                  </a:moveTo>
                  <a:lnTo>
                    <a:pt x="915" y="165"/>
                  </a:ln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792" y="503"/>
              <a:ext cx="917" cy="249"/>
            </a:xfrm>
            <a:custGeom>
              <a:avLst/>
              <a:gdLst>
                <a:gd name="T0" fmla="*/ 0 w 917"/>
                <a:gd name="T1" fmla="*/ 248 h 249"/>
                <a:gd name="T2" fmla="*/ 0 w 917"/>
                <a:gd name="T3" fmla="*/ 165 h 249"/>
                <a:gd name="T4" fmla="*/ 916 w 917"/>
                <a:gd name="T5" fmla="*/ 165 h 249"/>
                <a:gd name="T6" fmla="*/ 916 w 917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249">
                  <a:moveTo>
                    <a:pt x="0" y="248"/>
                  </a:moveTo>
                  <a:lnTo>
                    <a:pt x="0" y="165"/>
                  </a:lnTo>
                  <a:lnTo>
                    <a:pt x="916" y="165"/>
                  </a:lnTo>
                  <a:lnTo>
                    <a:pt x="916" y="0"/>
                  </a:lnTo>
                </a:path>
              </a:pathLst>
            </a:custGeom>
            <a:noFill/>
            <a:ln w="2857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923" y="7"/>
              <a:ext cx="1571" cy="496"/>
            </a:xfrm>
            <a:custGeom>
              <a:avLst/>
              <a:gdLst>
                <a:gd name="T0" fmla="*/ 82 w 1571"/>
                <a:gd name="T1" fmla="*/ 0 h 496"/>
                <a:gd name="T2" fmla="*/ 60 w 1571"/>
                <a:gd name="T3" fmla="*/ 3 h 496"/>
                <a:gd name="T4" fmla="*/ 40 w 1571"/>
                <a:gd name="T5" fmla="*/ 11 h 496"/>
                <a:gd name="T6" fmla="*/ 23 w 1571"/>
                <a:gd name="T7" fmla="*/ 25 h 496"/>
                <a:gd name="T8" fmla="*/ 10 w 1571"/>
                <a:gd name="T9" fmla="*/ 42 h 496"/>
                <a:gd name="T10" fmla="*/ 2 w 1571"/>
                <a:gd name="T11" fmla="*/ 63 h 496"/>
                <a:gd name="T12" fmla="*/ 0 w 1571"/>
                <a:gd name="T13" fmla="*/ 412 h 496"/>
                <a:gd name="T14" fmla="*/ 3 w 1571"/>
                <a:gd name="T15" fmla="*/ 435 h 496"/>
                <a:gd name="T16" fmla="*/ 11 w 1571"/>
                <a:gd name="T17" fmla="*/ 455 h 496"/>
                <a:gd name="T18" fmla="*/ 25 w 1571"/>
                <a:gd name="T19" fmla="*/ 472 h 496"/>
                <a:gd name="T20" fmla="*/ 42 w 1571"/>
                <a:gd name="T21" fmla="*/ 485 h 496"/>
                <a:gd name="T22" fmla="*/ 63 w 1571"/>
                <a:gd name="T23" fmla="*/ 493 h 496"/>
                <a:gd name="T24" fmla="*/ 1488 w 1571"/>
                <a:gd name="T25" fmla="*/ 495 h 496"/>
                <a:gd name="T26" fmla="*/ 1510 w 1571"/>
                <a:gd name="T27" fmla="*/ 492 h 496"/>
                <a:gd name="T28" fmla="*/ 1530 w 1571"/>
                <a:gd name="T29" fmla="*/ 483 h 496"/>
                <a:gd name="T30" fmla="*/ 1547 w 1571"/>
                <a:gd name="T31" fmla="*/ 470 h 496"/>
                <a:gd name="T32" fmla="*/ 1560 w 1571"/>
                <a:gd name="T33" fmla="*/ 452 h 496"/>
                <a:gd name="T34" fmla="*/ 1568 w 1571"/>
                <a:gd name="T35" fmla="*/ 432 h 496"/>
                <a:gd name="T36" fmla="*/ 1570 w 1571"/>
                <a:gd name="T37" fmla="*/ 82 h 496"/>
                <a:gd name="T38" fmla="*/ 1567 w 1571"/>
                <a:gd name="T39" fmla="*/ 60 h 496"/>
                <a:gd name="T40" fmla="*/ 1558 w 1571"/>
                <a:gd name="T41" fmla="*/ 40 h 496"/>
                <a:gd name="T42" fmla="*/ 1545 w 1571"/>
                <a:gd name="T43" fmla="*/ 23 h 496"/>
                <a:gd name="T44" fmla="*/ 1527 w 1571"/>
                <a:gd name="T45" fmla="*/ 10 h 496"/>
                <a:gd name="T46" fmla="*/ 1507 w 1571"/>
                <a:gd name="T47" fmla="*/ 2 h 496"/>
                <a:gd name="T48" fmla="*/ 82 w 1571"/>
                <a:gd name="T4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6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1" y="455"/>
                  </a:lnTo>
                  <a:lnTo>
                    <a:pt x="25" y="472"/>
                  </a:lnTo>
                  <a:lnTo>
                    <a:pt x="42" y="485"/>
                  </a:lnTo>
                  <a:lnTo>
                    <a:pt x="63" y="493"/>
                  </a:lnTo>
                  <a:lnTo>
                    <a:pt x="1488" y="495"/>
                  </a:lnTo>
                  <a:lnTo>
                    <a:pt x="1510" y="492"/>
                  </a:lnTo>
                  <a:lnTo>
                    <a:pt x="1530" y="483"/>
                  </a:lnTo>
                  <a:lnTo>
                    <a:pt x="1547" y="470"/>
                  </a:lnTo>
                  <a:lnTo>
                    <a:pt x="1560" y="452"/>
                  </a:lnTo>
                  <a:lnTo>
                    <a:pt x="1568" y="432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923" y="7"/>
              <a:ext cx="1571" cy="496"/>
            </a:xfrm>
            <a:custGeom>
              <a:avLst/>
              <a:gdLst>
                <a:gd name="T0" fmla="*/ 82 w 1571"/>
                <a:gd name="T1" fmla="*/ 0 h 496"/>
                <a:gd name="T2" fmla="*/ 60 w 1571"/>
                <a:gd name="T3" fmla="*/ 3 h 496"/>
                <a:gd name="T4" fmla="*/ 40 w 1571"/>
                <a:gd name="T5" fmla="*/ 11 h 496"/>
                <a:gd name="T6" fmla="*/ 23 w 1571"/>
                <a:gd name="T7" fmla="*/ 25 h 496"/>
                <a:gd name="T8" fmla="*/ 10 w 1571"/>
                <a:gd name="T9" fmla="*/ 42 h 496"/>
                <a:gd name="T10" fmla="*/ 2 w 1571"/>
                <a:gd name="T11" fmla="*/ 63 h 496"/>
                <a:gd name="T12" fmla="*/ 0 w 1571"/>
                <a:gd name="T13" fmla="*/ 412 h 496"/>
                <a:gd name="T14" fmla="*/ 3 w 1571"/>
                <a:gd name="T15" fmla="*/ 435 h 496"/>
                <a:gd name="T16" fmla="*/ 11 w 1571"/>
                <a:gd name="T17" fmla="*/ 455 h 496"/>
                <a:gd name="T18" fmla="*/ 25 w 1571"/>
                <a:gd name="T19" fmla="*/ 472 h 496"/>
                <a:gd name="T20" fmla="*/ 42 w 1571"/>
                <a:gd name="T21" fmla="*/ 485 h 496"/>
                <a:gd name="T22" fmla="*/ 63 w 1571"/>
                <a:gd name="T23" fmla="*/ 493 h 496"/>
                <a:gd name="T24" fmla="*/ 1488 w 1571"/>
                <a:gd name="T25" fmla="*/ 495 h 496"/>
                <a:gd name="T26" fmla="*/ 1510 w 1571"/>
                <a:gd name="T27" fmla="*/ 492 h 496"/>
                <a:gd name="T28" fmla="*/ 1530 w 1571"/>
                <a:gd name="T29" fmla="*/ 483 h 496"/>
                <a:gd name="T30" fmla="*/ 1547 w 1571"/>
                <a:gd name="T31" fmla="*/ 470 h 496"/>
                <a:gd name="T32" fmla="*/ 1560 w 1571"/>
                <a:gd name="T33" fmla="*/ 452 h 496"/>
                <a:gd name="T34" fmla="*/ 1568 w 1571"/>
                <a:gd name="T35" fmla="*/ 432 h 496"/>
                <a:gd name="T36" fmla="*/ 1570 w 1571"/>
                <a:gd name="T37" fmla="*/ 82 h 496"/>
                <a:gd name="T38" fmla="*/ 1567 w 1571"/>
                <a:gd name="T39" fmla="*/ 60 h 496"/>
                <a:gd name="T40" fmla="*/ 1558 w 1571"/>
                <a:gd name="T41" fmla="*/ 40 h 496"/>
                <a:gd name="T42" fmla="*/ 1545 w 1571"/>
                <a:gd name="T43" fmla="*/ 23 h 496"/>
                <a:gd name="T44" fmla="*/ 1527 w 1571"/>
                <a:gd name="T45" fmla="*/ 10 h 496"/>
                <a:gd name="T46" fmla="*/ 1507 w 1571"/>
                <a:gd name="T47" fmla="*/ 2 h 496"/>
                <a:gd name="T48" fmla="*/ 82 w 1571"/>
                <a:gd name="T4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6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1" y="455"/>
                  </a:lnTo>
                  <a:lnTo>
                    <a:pt x="25" y="472"/>
                  </a:lnTo>
                  <a:lnTo>
                    <a:pt x="42" y="485"/>
                  </a:lnTo>
                  <a:lnTo>
                    <a:pt x="63" y="493"/>
                  </a:lnTo>
                  <a:lnTo>
                    <a:pt x="1488" y="495"/>
                  </a:lnTo>
                  <a:lnTo>
                    <a:pt x="1510" y="492"/>
                  </a:lnTo>
                  <a:lnTo>
                    <a:pt x="1530" y="483"/>
                  </a:lnTo>
                  <a:lnTo>
                    <a:pt x="1547" y="470"/>
                  </a:lnTo>
                  <a:lnTo>
                    <a:pt x="1560" y="452"/>
                  </a:lnTo>
                  <a:lnTo>
                    <a:pt x="1568" y="432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7" y="751"/>
              <a:ext cx="1571" cy="495"/>
            </a:xfrm>
            <a:custGeom>
              <a:avLst/>
              <a:gdLst>
                <a:gd name="T0" fmla="*/ 81 w 1571"/>
                <a:gd name="T1" fmla="*/ 0 h 495"/>
                <a:gd name="T2" fmla="*/ 58 w 1571"/>
                <a:gd name="T3" fmla="*/ 3 h 495"/>
                <a:gd name="T4" fmla="*/ 38 w 1571"/>
                <a:gd name="T5" fmla="*/ 11 h 495"/>
                <a:gd name="T6" fmla="*/ 21 w 1571"/>
                <a:gd name="T7" fmla="*/ 25 h 495"/>
                <a:gd name="T8" fmla="*/ 9 w 1571"/>
                <a:gd name="T9" fmla="*/ 43 h 495"/>
                <a:gd name="T10" fmla="*/ 1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7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8 h 495"/>
                <a:gd name="T32" fmla="*/ 1560 w 1571"/>
                <a:gd name="T33" fmla="*/ 451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9 h 495"/>
                <a:gd name="T40" fmla="*/ 1558 w 1571"/>
                <a:gd name="T41" fmla="*/ 39 h 495"/>
                <a:gd name="T42" fmla="*/ 1545 w 1571"/>
                <a:gd name="T43" fmla="*/ 22 h 495"/>
                <a:gd name="T44" fmla="*/ 1527 w 1571"/>
                <a:gd name="T45" fmla="*/ 9 h 495"/>
                <a:gd name="T46" fmla="*/ 1506 w 1571"/>
                <a:gd name="T47" fmla="*/ 2 h 495"/>
                <a:gd name="T48" fmla="*/ 81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1" y="0"/>
                  </a:moveTo>
                  <a:lnTo>
                    <a:pt x="58" y="3"/>
                  </a:lnTo>
                  <a:lnTo>
                    <a:pt x="38" y="11"/>
                  </a:lnTo>
                  <a:lnTo>
                    <a:pt x="21" y="25"/>
                  </a:lnTo>
                  <a:lnTo>
                    <a:pt x="9" y="43"/>
                  </a:lnTo>
                  <a:lnTo>
                    <a:pt x="1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7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8"/>
                  </a:lnTo>
                  <a:lnTo>
                    <a:pt x="1560" y="451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9"/>
                  </a:lnTo>
                  <a:lnTo>
                    <a:pt x="1558" y="39"/>
                  </a:lnTo>
                  <a:lnTo>
                    <a:pt x="1545" y="22"/>
                  </a:lnTo>
                  <a:lnTo>
                    <a:pt x="1527" y="9"/>
                  </a:lnTo>
                  <a:lnTo>
                    <a:pt x="1506" y="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7" y="751"/>
              <a:ext cx="1571" cy="495"/>
            </a:xfrm>
            <a:custGeom>
              <a:avLst/>
              <a:gdLst>
                <a:gd name="T0" fmla="*/ 81 w 1571"/>
                <a:gd name="T1" fmla="*/ 0 h 495"/>
                <a:gd name="T2" fmla="*/ 58 w 1571"/>
                <a:gd name="T3" fmla="*/ 3 h 495"/>
                <a:gd name="T4" fmla="*/ 38 w 1571"/>
                <a:gd name="T5" fmla="*/ 11 h 495"/>
                <a:gd name="T6" fmla="*/ 21 w 1571"/>
                <a:gd name="T7" fmla="*/ 25 h 495"/>
                <a:gd name="T8" fmla="*/ 9 w 1571"/>
                <a:gd name="T9" fmla="*/ 43 h 495"/>
                <a:gd name="T10" fmla="*/ 1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7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8 h 495"/>
                <a:gd name="T32" fmla="*/ 1560 w 1571"/>
                <a:gd name="T33" fmla="*/ 451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9 h 495"/>
                <a:gd name="T40" fmla="*/ 1558 w 1571"/>
                <a:gd name="T41" fmla="*/ 39 h 495"/>
                <a:gd name="T42" fmla="*/ 1545 w 1571"/>
                <a:gd name="T43" fmla="*/ 22 h 495"/>
                <a:gd name="T44" fmla="*/ 1527 w 1571"/>
                <a:gd name="T45" fmla="*/ 9 h 495"/>
                <a:gd name="T46" fmla="*/ 1506 w 1571"/>
                <a:gd name="T47" fmla="*/ 2 h 495"/>
                <a:gd name="T48" fmla="*/ 81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1" y="0"/>
                  </a:moveTo>
                  <a:lnTo>
                    <a:pt x="58" y="3"/>
                  </a:lnTo>
                  <a:lnTo>
                    <a:pt x="38" y="11"/>
                  </a:lnTo>
                  <a:lnTo>
                    <a:pt x="21" y="25"/>
                  </a:lnTo>
                  <a:lnTo>
                    <a:pt x="9" y="43"/>
                  </a:lnTo>
                  <a:lnTo>
                    <a:pt x="1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7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8"/>
                  </a:lnTo>
                  <a:lnTo>
                    <a:pt x="1560" y="451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9"/>
                  </a:lnTo>
                  <a:lnTo>
                    <a:pt x="1558" y="39"/>
                  </a:lnTo>
                  <a:lnTo>
                    <a:pt x="1545" y="22"/>
                  </a:lnTo>
                  <a:lnTo>
                    <a:pt x="1527" y="9"/>
                  </a:lnTo>
                  <a:lnTo>
                    <a:pt x="1506" y="2"/>
                  </a:lnTo>
                  <a:lnTo>
                    <a:pt x="81" y="0"/>
                  </a:lnTo>
                  <a:close/>
                </a:path>
              </a:pathLst>
            </a:cu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1839" y="751"/>
              <a:ext cx="1702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39 w 1571"/>
                <a:gd name="T5" fmla="*/ 11 h 495"/>
                <a:gd name="T6" fmla="*/ 22 w 1571"/>
                <a:gd name="T7" fmla="*/ 25 h 495"/>
                <a:gd name="T8" fmla="*/ 9 w 1571"/>
                <a:gd name="T9" fmla="*/ 42 h 495"/>
                <a:gd name="T10" fmla="*/ 2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9 w 1571"/>
                <a:gd name="T25" fmla="*/ 494 h 495"/>
                <a:gd name="T26" fmla="*/ 1511 w 1571"/>
                <a:gd name="T27" fmla="*/ 491 h 495"/>
                <a:gd name="T28" fmla="*/ 1531 w 1571"/>
                <a:gd name="T29" fmla="*/ 482 h 495"/>
                <a:gd name="T30" fmla="*/ 1548 w 1571"/>
                <a:gd name="T31" fmla="*/ 468 h 495"/>
                <a:gd name="T32" fmla="*/ 1561 w 1571"/>
                <a:gd name="T33" fmla="*/ 450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8 h 495"/>
                <a:gd name="T40" fmla="*/ 1558 w 1571"/>
                <a:gd name="T41" fmla="*/ 38 h 495"/>
                <a:gd name="T42" fmla="*/ 1545 w 1571"/>
                <a:gd name="T43" fmla="*/ 21 h 495"/>
                <a:gd name="T44" fmla="*/ 1527 w 1571"/>
                <a:gd name="T45" fmla="*/ 9 h 495"/>
                <a:gd name="T46" fmla="*/ 1506 w 1571"/>
                <a:gd name="T47" fmla="*/ 1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39" y="11"/>
                  </a:lnTo>
                  <a:lnTo>
                    <a:pt x="22" y="25"/>
                  </a:lnTo>
                  <a:lnTo>
                    <a:pt x="9" y="42"/>
                  </a:lnTo>
                  <a:lnTo>
                    <a:pt x="2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1" y="482"/>
                  </a:lnTo>
                  <a:lnTo>
                    <a:pt x="1548" y="468"/>
                  </a:lnTo>
                  <a:lnTo>
                    <a:pt x="1561" y="450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8"/>
                  </a:lnTo>
                  <a:lnTo>
                    <a:pt x="1558" y="38"/>
                  </a:lnTo>
                  <a:lnTo>
                    <a:pt x="1545" y="21"/>
                  </a:lnTo>
                  <a:lnTo>
                    <a:pt x="1527" y="9"/>
                  </a:lnTo>
                  <a:lnTo>
                    <a:pt x="1506" y="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1839" y="751"/>
              <a:ext cx="1702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39 w 1571"/>
                <a:gd name="T5" fmla="*/ 11 h 495"/>
                <a:gd name="T6" fmla="*/ 22 w 1571"/>
                <a:gd name="T7" fmla="*/ 25 h 495"/>
                <a:gd name="T8" fmla="*/ 9 w 1571"/>
                <a:gd name="T9" fmla="*/ 42 h 495"/>
                <a:gd name="T10" fmla="*/ 2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9 w 1571"/>
                <a:gd name="T25" fmla="*/ 494 h 495"/>
                <a:gd name="T26" fmla="*/ 1511 w 1571"/>
                <a:gd name="T27" fmla="*/ 491 h 495"/>
                <a:gd name="T28" fmla="*/ 1531 w 1571"/>
                <a:gd name="T29" fmla="*/ 482 h 495"/>
                <a:gd name="T30" fmla="*/ 1548 w 1571"/>
                <a:gd name="T31" fmla="*/ 468 h 495"/>
                <a:gd name="T32" fmla="*/ 1561 w 1571"/>
                <a:gd name="T33" fmla="*/ 450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8 h 495"/>
                <a:gd name="T40" fmla="*/ 1558 w 1571"/>
                <a:gd name="T41" fmla="*/ 38 h 495"/>
                <a:gd name="T42" fmla="*/ 1545 w 1571"/>
                <a:gd name="T43" fmla="*/ 21 h 495"/>
                <a:gd name="T44" fmla="*/ 1527 w 1571"/>
                <a:gd name="T45" fmla="*/ 9 h 495"/>
                <a:gd name="T46" fmla="*/ 1506 w 1571"/>
                <a:gd name="T47" fmla="*/ 1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39" y="11"/>
                  </a:lnTo>
                  <a:lnTo>
                    <a:pt x="22" y="25"/>
                  </a:lnTo>
                  <a:lnTo>
                    <a:pt x="9" y="42"/>
                  </a:lnTo>
                  <a:lnTo>
                    <a:pt x="2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1" y="482"/>
                  </a:lnTo>
                  <a:lnTo>
                    <a:pt x="1548" y="468"/>
                  </a:lnTo>
                  <a:lnTo>
                    <a:pt x="1561" y="450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8"/>
                  </a:lnTo>
                  <a:lnTo>
                    <a:pt x="1558" y="38"/>
                  </a:lnTo>
                  <a:lnTo>
                    <a:pt x="1545" y="21"/>
                  </a:lnTo>
                  <a:lnTo>
                    <a:pt x="1527" y="9"/>
                  </a:lnTo>
                  <a:lnTo>
                    <a:pt x="1506" y="1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542" y="1512"/>
              <a:ext cx="1951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40 w 1571"/>
                <a:gd name="T5" fmla="*/ 11 h 495"/>
                <a:gd name="T6" fmla="*/ 23 w 1571"/>
                <a:gd name="T7" fmla="*/ 25 h 495"/>
                <a:gd name="T8" fmla="*/ 10 w 1571"/>
                <a:gd name="T9" fmla="*/ 42 h 495"/>
                <a:gd name="T10" fmla="*/ 2 w 1571"/>
                <a:gd name="T11" fmla="*/ 63 h 495"/>
                <a:gd name="T12" fmla="*/ 0 w 1571"/>
                <a:gd name="T13" fmla="*/ 412 h 495"/>
                <a:gd name="T14" fmla="*/ 3 w 1571"/>
                <a:gd name="T15" fmla="*/ 435 h 495"/>
                <a:gd name="T16" fmla="*/ 12 w 1571"/>
                <a:gd name="T17" fmla="*/ 455 h 495"/>
                <a:gd name="T18" fmla="*/ 25 w 1571"/>
                <a:gd name="T19" fmla="*/ 472 h 495"/>
                <a:gd name="T20" fmla="*/ 43 w 1571"/>
                <a:gd name="T21" fmla="*/ 484 h 495"/>
                <a:gd name="T22" fmla="*/ 64 w 1571"/>
                <a:gd name="T23" fmla="*/ 492 h 495"/>
                <a:gd name="T24" fmla="*/ 1488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9 h 495"/>
                <a:gd name="T32" fmla="*/ 1560 w 1571"/>
                <a:gd name="T33" fmla="*/ 451 h 495"/>
                <a:gd name="T34" fmla="*/ 1568 w 1571"/>
                <a:gd name="T35" fmla="*/ 431 h 495"/>
                <a:gd name="T36" fmla="*/ 1570 w 1571"/>
                <a:gd name="T37" fmla="*/ 82 h 495"/>
                <a:gd name="T38" fmla="*/ 1567 w 1571"/>
                <a:gd name="T39" fmla="*/ 60 h 495"/>
                <a:gd name="T40" fmla="*/ 1558 w 1571"/>
                <a:gd name="T41" fmla="*/ 40 h 495"/>
                <a:gd name="T42" fmla="*/ 1545 w 1571"/>
                <a:gd name="T43" fmla="*/ 23 h 495"/>
                <a:gd name="T44" fmla="*/ 1527 w 1571"/>
                <a:gd name="T45" fmla="*/ 10 h 495"/>
                <a:gd name="T46" fmla="*/ 1507 w 1571"/>
                <a:gd name="T47" fmla="*/ 2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8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9"/>
                  </a:lnTo>
                  <a:lnTo>
                    <a:pt x="1560" y="451"/>
                  </a:lnTo>
                  <a:lnTo>
                    <a:pt x="1568" y="431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542" y="1493"/>
              <a:ext cx="1953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40 w 1571"/>
                <a:gd name="T5" fmla="*/ 11 h 495"/>
                <a:gd name="T6" fmla="*/ 23 w 1571"/>
                <a:gd name="T7" fmla="*/ 25 h 495"/>
                <a:gd name="T8" fmla="*/ 10 w 1571"/>
                <a:gd name="T9" fmla="*/ 42 h 495"/>
                <a:gd name="T10" fmla="*/ 2 w 1571"/>
                <a:gd name="T11" fmla="*/ 63 h 495"/>
                <a:gd name="T12" fmla="*/ 0 w 1571"/>
                <a:gd name="T13" fmla="*/ 412 h 495"/>
                <a:gd name="T14" fmla="*/ 3 w 1571"/>
                <a:gd name="T15" fmla="*/ 435 h 495"/>
                <a:gd name="T16" fmla="*/ 12 w 1571"/>
                <a:gd name="T17" fmla="*/ 455 h 495"/>
                <a:gd name="T18" fmla="*/ 25 w 1571"/>
                <a:gd name="T19" fmla="*/ 472 h 495"/>
                <a:gd name="T20" fmla="*/ 43 w 1571"/>
                <a:gd name="T21" fmla="*/ 484 h 495"/>
                <a:gd name="T22" fmla="*/ 64 w 1571"/>
                <a:gd name="T23" fmla="*/ 492 h 495"/>
                <a:gd name="T24" fmla="*/ 1488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9 h 495"/>
                <a:gd name="T32" fmla="*/ 1560 w 1571"/>
                <a:gd name="T33" fmla="*/ 451 h 495"/>
                <a:gd name="T34" fmla="*/ 1568 w 1571"/>
                <a:gd name="T35" fmla="*/ 431 h 495"/>
                <a:gd name="T36" fmla="*/ 1570 w 1571"/>
                <a:gd name="T37" fmla="*/ 82 h 495"/>
                <a:gd name="T38" fmla="*/ 1567 w 1571"/>
                <a:gd name="T39" fmla="*/ 60 h 495"/>
                <a:gd name="T40" fmla="*/ 1558 w 1571"/>
                <a:gd name="T41" fmla="*/ 40 h 495"/>
                <a:gd name="T42" fmla="*/ 1545 w 1571"/>
                <a:gd name="T43" fmla="*/ 23 h 495"/>
                <a:gd name="T44" fmla="*/ 1527 w 1571"/>
                <a:gd name="T45" fmla="*/ 10 h 495"/>
                <a:gd name="T46" fmla="*/ 1507 w 1571"/>
                <a:gd name="T47" fmla="*/ 2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8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9"/>
                  </a:lnTo>
                  <a:lnTo>
                    <a:pt x="1560" y="451"/>
                  </a:lnTo>
                  <a:lnTo>
                    <a:pt x="1568" y="431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9" name="Freeform 75"/>
            <p:cNvSpPr>
              <a:spLocks/>
            </p:cNvSpPr>
            <p:nvPr/>
          </p:nvSpPr>
          <p:spPr bwMode="auto">
            <a:xfrm>
              <a:off x="2755" y="1493"/>
              <a:ext cx="1572" cy="495"/>
            </a:xfrm>
            <a:custGeom>
              <a:avLst/>
              <a:gdLst>
                <a:gd name="T0" fmla="*/ 82 w 1572"/>
                <a:gd name="T1" fmla="*/ 0 h 495"/>
                <a:gd name="T2" fmla="*/ 60 w 1572"/>
                <a:gd name="T3" fmla="*/ 3 h 495"/>
                <a:gd name="T4" fmla="*/ 40 w 1572"/>
                <a:gd name="T5" fmla="*/ 11 h 495"/>
                <a:gd name="T6" fmla="*/ 23 w 1572"/>
                <a:gd name="T7" fmla="*/ 25 h 495"/>
                <a:gd name="T8" fmla="*/ 10 w 1572"/>
                <a:gd name="T9" fmla="*/ 42 h 495"/>
                <a:gd name="T10" fmla="*/ 2 w 1572"/>
                <a:gd name="T11" fmla="*/ 63 h 495"/>
                <a:gd name="T12" fmla="*/ 0 w 1572"/>
                <a:gd name="T13" fmla="*/ 412 h 495"/>
                <a:gd name="T14" fmla="*/ 3 w 1572"/>
                <a:gd name="T15" fmla="*/ 435 h 495"/>
                <a:gd name="T16" fmla="*/ 12 w 1572"/>
                <a:gd name="T17" fmla="*/ 455 h 495"/>
                <a:gd name="T18" fmla="*/ 25 w 1572"/>
                <a:gd name="T19" fmla="*/ 472 h 495"/>
                <a:gd name="T20" fmla="*/ 43 w 1572"/>
                <a:gd name="T21" fmla="*/ 484 h 495"/>
                <a:gd name="T22" fmla="*/ 64 w 1572"/>
                <a:gd name="T23" fmla="*/ 492 h 495"/>
                <a:gd name="T24" fmla="*/ 1489 w 1572"/>
                <a:gd name="T25" fmla="*/ 494 h 495"/>
                <a:gd name="T26" fmla="*/ 1511 w 1572"/>
                <a:gd name="T27" fmla="*/ 491 h 495"/>
                <a:gd name="T28" fmla="*/ 1532 w 1572"/>
                <a:gd name="T29" fmla="*/ 482 h 495"/>
                <a:gd name="T30" fmla="*/ 1549 w 1572"/>
                <a:gd name="T31" fmla="*/ 469 h 495"/>
                <a:gd name="T32" fmla="*/ 1562 w 1572"/>
                <a:gd name="T33" fmla="*/ 451 h 495"/>
                <a:gd name="T34" fmla="*/ 1569 w 1572"/>
                <a:gd name="T35" fmla="*/ 431 h 495"/>
                <a:gd name="T36" fmla="*/ 1571 w 1572"/>
                <a:gd name="T37" fmla="*/ 82 h 495"/>
                <a:gd name="T38" fmla="*/ 1568 w 1572"/>
                <a:gd name="T39" fmla="*/ 60 h 495"/>
                <a:gd name="T40" fmla="*/ 1560 w 1572"/>
                <a:gd name="T41" fmla="*/ 40 h 495"/>
                <a:gd name="T42" fmla="*/ 1546 w 1572"/>
                <a:gd name="T43" fmla="*/ 23 h 495"/>
                <a:gd name="T44" fmla="*/ 1529 w 1572"/>
                <a:gd name="T45" fmla="*/ 10 h 495"/>
                <a:gd name="T46" fmla="*/ 1508 w 1572"/>
                <a:gd name="T47" fmla="*/ 2 h 495"/>
                <a:gd name="T48" fmla="*/ 82 w 1572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2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2" y="482"/>
                  </a:lnTo>
                  <a:lnTo>
                    <a:pt x="1549" y="469"/>
                  </a:lnTo>
                  <a:lnTo>
                    <a:pt x="1562" y="451"/>
                  </a:lnTo>
                  <a:lnTo>
                    <a:pt x="1569" y="431"/>
                  </a:lnTo>
                  <a:lnTo>
                    <a:pt x="1571" y="82"/>
                  </a:lnTo>
                  <a:lnTo>
                    <a:pt x="1568" y="60"/>
                  </a:lnTo>
                  <a:lnTo>
                    <a:pt x="1560" y="40"/>
                  </a:lnTo>
                  <a:lnTo>
                    <a:pt x="1546" y="23"/>
                  </a:lnTo>
                  <a:lnTo>
                    <a:pt x="1529" y="10"/>
                  </a:lnTo>
                  <a:lnTo>
                    <a:pt x="1508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0" name="Freeform 76"/>
            <p:cNvSpPr>
              <a:spLocks/>
            </p:cNvSpPr>
            <p:nvPr/>
          </p:nvSpPr>
          <p:spPr bwMode="auto">
            <a:xfrm>
              <a:off x="2755" y="1493"/>
              <a:ext cx="1572" cy="495"/>
            </a:xfrm>
            <a:custGeom>
              <a:avLst/>
              <a:gdLst>
                <a:gd name="T0" fmla="*/ 82 w 1572"/>
                <a:gd name="T1" fmla="*/ 0 h 495"/>
                <a:gd name="T2" fmla="*/ 60 w 1572"/>
                <a:gd name="T3" fmla="*/ 3 h 495"/>
                <a:gd name="T4" fmla="*/ 40 w 1572"/>
                <a:gd name="T5" fmla="*/ 11 h 495"/>
                <a:gd name="T6" fmla="*/ 23 w 1572"/>
                <a:gd name="T7" fmla="*/ 25 h 495"/>
                <a:gd name="T8" fmla="*/ 10 w 1572"/>
                <a:gd name="T9" fmla="*/ 42 h 495"/>
                <a:gd name="T10" fmla="*/ 2 w 1572"/>
                <a:gd name="T11" fmla="*/ 63 h 495"/>
                <a:gd name="T12" fmla="*/ 0 w 1572"/>
                <a:gd name="T13" fmla="*/ 412 h 495"/>
                <a:gd name="T14" fmla="*/ 3 w 1572"/>
                <a:gd name="T15" fmla="*/ 435 h 495"/>
                <a:gd name="T16" fmla="*/ 12 w 1572"/>
                <a:gd name="T17" fmla="*/ 455 h 495"/>
                <a:gd name="T18" fmla="*/ 25 w 1572"/>
                <a:gd name="T19" fmla="*/ 472 h 495"/>
                <a:gd name="T20" fmla="*/ 43 w 1572"/>
                <a:gd name="T21" fmla="*/ 484 h 495"/>
                <a:gd name="T22" fmla="*/ 64 w 1572"/>
                <a:gd name="T23" fmla="*/ 492 h 495"/>
                <a:gd name="T24" fmla="*/ 1489 w 1572"/>
                <a:gd name="T25" fmla="*/ 494 h 495"/>
                <a:gd name="T26" fmla="*/ 1511 w 1572"/>
                <a:gd name="T27" fmla="*/ 491 h 495"/>
                <a:gd name="T28" fmla="*/ 1532 w 1572"/>
                <a:gd name="T29" fmla="*/ 482 h 495"/>
                <a:gd name="T30" fmla="*/ 1549 w 1572"/>
                <a:gd name="T31" fmla="*/ 469 h 495"/>
                <a:gd name="T32" fmla="*/ 1562 w 1572"/>
                <a:gd name="T33" fmla="*/ 451 h 495"/>
                <a:gd name="T34" fmla="*/ 1569 w 1572"/>
                <a:gd name="T35" fmla="*/ 431 h 495"/>
                <a:gd name="T36" fmla="*/ 1571 w 1572"/>
                <a:gd name="T37" fmla="*/ 82 h 495"/>
                <a:gd name="T38" fmla="*/ 1568 w 1572"/>
                <a:gd name="T39" fmla="*/ 60 h 495"/>
                <a:gd name="T40" fmla="*/ 1560 w 1572"/>
                <a:gd name="T41" fmla="*/ 40 h 495"/>
                <a:gd name="T42" fmla="*/ 1546 w 1572"/>
                <a:gd name="T43" fmla="*/ 23 h 495"/>
                <a:gd name="T44" fmla="*/ 1529 w 1572"/>
                <a:gd name="T45" fmla="*/ 10 h 495"/>
                <a:gd name="T46" fmla="*/ 1508 w 1572"/>
                <a:gd name="T47" fmla="*/ 2 h 495"/>
                <a:gd name="T48" fmla="*/ 82 w 1572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2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2" y="482"/>
                  </a:lnTo>
                  <a:lnTo>
                    <a:pt x="1549" y="469"/>
                  </a:lnTo>
                  <a:lnTo>
                    <a:pt x="1562" y="451"/>
                  </a:lnTo>
                  <a:lnTo>
                    <a:pt x="1569" y="431"/>
                  </a:lnTo>
                  <a:lnTo>
                    <a:pt x="1571" y="82"/>
                  </a:lnTo>
                  <a:lnTo>
                    <a:pt x="1568" y="60"/>
                  </a:lnTo>
                  <a:lnTo>
                    <a:pt x="1560" y="40"/>
                  </a:lnTo>
                  <a:lnTo>
                    <a:pt x="1546" y="23"/>
                  </a:lnTo>
                  <a:lnTo>
                    <a:pt x="1529" y="10"/>
                  </a:lnTo>
                  <a:lnTo>
                    <a:pt x="1508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1" name="Text Box 77"/>
            <p:cNvSpPr txBox="1">
              <a:spLocks noChangeArrowheads="1"/>
            </p:cNvSpPr>
            <p:nvPr/>
          </p:nvSpPr>
          <p:spPr bwMode="auto">
            <a:xfrm>
              <a:off x="924" y="9"/>
              <a:ext cx="1569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72000" algn="ctr" eaLnBrk="0" hangingPunct="0">
                <a:spcBef>
                  <a:spcPts val="175"/>
                </a:spcBef>
                <a:spcAft>
                  <a:spcPts val="0"/>
                </a:spcAft>
              </a:pPr>
              <a:r>
                <a:rPr lang="ru-RU" sz="2000" spc="-10" dirty="0">
                  <a:effectLst/>
                  <a:latin typeface="Times New Roman"/>
                  <a:ea typeface="Calibri"/>
                  <a:cs typeface="Times New Roman"/>
                </a:rPr>
                <a:t>Заказчик</a:t>
              </a:r>
              <a:endParaRPr lang="ru-RU" sz="12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2" name="Text Box 78"/>
            <p:cNvSpPr txBox="1">
              <a:spLocks noChangeArrowheads="1"/>
            </p:cNvSpPr>
            <p:nvPr/>
          </p:nvSpPr>
          <p:spPr bwMode="auto">
            <a:xfrm>
              <a:off x="8" y="752"/>
              <a:ext cx="1569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69850" algn="ctr" eaLnBrk="0" hangingPunct="0">
                <a:spcBef>
                  <a:spcPts val="165"/>
                </a:spcBef>
                <a:spcAft>
                  <a:spcPts val="0"/>
                </a:spcAft>
              </a:pPr>
              <a:r>
                <a:rPr lang="ru-RU" sz="2000" spc="-10" dirty="0">
                  <a:effectLst/>
                  <a:latin typeface="Times New Roman"/>
                  <a:ea typeface="Calibri"/>
                  <a:cs typeface="Times New Roman"/>
                </a:rPr>
                <a:t>Проектировщик</a:t>
              </a:r>
              <a:endParaRPr lang="ru-RU" sz="12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3" name="Text Box 79"/>
            <p:cNvSpPr txBox="1">
              <a:spLocks noChangeArrowheads="1"/>
            </p:cNvSpPr>
            <p:nvPr/>
          </p:nvSpPr>
          <p:spPr bwMode="auto">
            <a:xfrm>
              <a:off x="1840" y="751"/>
              <a:ext cx="1703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72000" marR="146685" algn="ctr" eaLnBrk="0" hangingPunct="0">
                <a:spcBef>
                  <a:spcPts val="145"/>
                </a:spcBef>
                <a:spcAft>
                  <a:spcPts val="0"/>
                </a:spcAft>
              </a:pPr>
              <a:r>
                <a:rPr lang="ru-RU" sz="2000" spc="-10" dirty="0" smtClean="0">
                  <a:effectLst/>
                  <a:latin typeface="Times New Roman"/>
                  <a:ea typeface="Calibri"/>
                  <a:cs typeface="Times New Roman"/>
                </a:rPr>
                <a:t>Генеральный подрядчик</a:t>
              </a:r>
              <a:endParaRPr lang="ru-RU" sz="36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4" name="Text Box 80"/>
            <p:cNvSpPr txBox="1">
              <a:spLocks noChangeArrowheads="1"/>
            </p:cNvSpPr>
            <p:nvPr/>
          </p:nvSpPr>
          <p:spPr bwMode="auto">
            <a:xfrm>
              <a:off x="544" y="1487"/>
              <a:ext cx="1951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36000" marR="117475" algn="ctr" eaLnBrk="0" hangingPunct="0">
                <a:spcAft>
                  <a:spcPts val="0"/>
                </a:spcAft>
              </a:pPr>
              <a:r>
                <a:rPr lang="ru-RU" sz="2000" spc="-5" dirty="0">
                  <a:effectLst/>
                  <a:latin typeface="Times New Roman"/>
                  <a:ea typeface="Calibri"/>
                  <a:cs typeface="Times New Roman"/>
                </a:rPr>
                <a:t>Собственные</a:t>
              </a:r>
              <a:r>
                <a:rPr lang="ru-RU" sz="2000" spc="100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000" spc="-10" dirty="0">
                  <a:effectLst/>
                  <a:latin typeface="Times New Roman"/>
                  <a:ea typeface="Calibri"/>
                  <a:cs typeface="Times New Roman"/>
                </a:rPr>
                <a:t>подразделения</a:t>
              </a:r>
              <a:endParaRPr lang="ru-RU" sz="36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5" name="Text Box 81"/>
            <p:cNvSpPr txBox="1">
              <a:spLocks noChangeArrowheads="1"/>
            </p:cNvSpPr>
            <p:nvPr/>
          </p:nvSpPr>
          <p:spPr bwMode="auto">
            <a:xfrm>
              <a:off x="2901" y="1552"/>
              <a:ext cx="1284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36000" algn="just" eaLnBrk="0" hangingPunct="0">
                <a:spcAft>
                  <a:spcPts val="0"/>
                </a:spcAft>
              </a:pPr>
              <a:r>
                <a:rPr lang="ru-RU" sz="2000" spc="-10" dirty="0">
                  <a:effectLst/>
                  <a:latin typeface="Times New Roman"/>
                  <a:ea typeface="Calibri"/>
                  <a:cs typeface="Times New Roman"/>
                </a:rPr>
                <a:t>Субподрядчики</a:t>
              </a:r>
              <a:endParaRPr lang="ru-RU" sz="36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28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При реализации схемы взаимоотношений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«заказчик-подрядчик»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заказчик наряду с выполнением ряда общих функций (отвод земель, заказ оборудования, изыскание и т. п.) принимает непосредственное участие в проектировании и выполнении строительно-монтажных работ, привлекая подрядчиков только для выполнения специальных видов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работ.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Т.е. в выполнении работ проекта непосредственно участвует заказчик и подрядчик.</a:t>
            </a: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755576" y="2924944"/>
            <a:ext cx="7488832" cy="3240359"/>
            <a:chOff x="7" y="7"/>
            <a:chExt cx="4320" cy="1981"/>
          </a:xfrm>
        </p:grpSpPr>
        <p:sp>
          <p:nvSpPr>
            <p:cNvPr id="7" name="Freeform 63"/>
            <p:cNvSpPr>
              <a:spLocks/>
            </p:cNvSpPr>
            <p:nvPr/>
          </p:nvSpPr>
          <p:spPr bwMode="auto">
            <a:xfrm>
              <a:off x="2624" y="1245"/>
              <a:ext cx="917" cy="248"/>
            </a:xfrm>
            <a:custGeom>
              <a:avLst/>
              <a:gdLst>
                <a:gd name="T0" fmla="*/ 916 w 917"/>
                <a:gd name="T1" fmla="*/ 247 h 248"/>
                <a:gd name="T2" fmla="*/ 916 w 917"/>
                <a:gd name="T3" fmla="*/ 164 h 248"/>
                <a:gd name="T4" fmla="*/ 0 w 917"/>
                <a:gd name="T5" fmla="*/ 164 h 248"/>
                <a:gd name="T6" fmla="*/ 0 w 917"/>
                <a:gd name="T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248">
                  <a:moveTo>
                    <a:pt x="916" y="247"/>
                  </a:moveTo>
                  <a:lnTo>
                    <a:pt x="916" y="164"/>
                  </a:lnTo>
                  <a:lnTo>
                    <a:pt x="0" y="164"/>
                  </a:lnTo>
                  <a:lnTo>
                    <a:pt x="0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Freeform 64"/>
            <p:cNvSpPr>
              <a:spLocks/>
            </p:cNvSpPr>
            <p:nvPr/>
          </p:nvSpPr>
          <p:spPr bwMode="auto">
            <a:xfrm>
              <a:off x="1709" y="1245"/>
              <a:ext cx="916" cy="248"/>
            </a:xfrm>
            <a:custGeom>
              <a:avLst/>
              <a:gdLst>
                <a:gd name="T0" fmla="*/ 0 w 916"/>
                <a:gd name="T1" fmla="*/ 247 h 248"/>
                <a:gd name="T2" fmla="*/ 0 w 916"/>
                <a:gd name="T3" fmla="*/ 164 h 248"/>
                <a:gd name="T4" fmla="*/ 915 w 916"/>
                <a:gd name="T5" fmla="*/ 164 h 248"/>
                <a:gd name="T6" fmla="*/ 915 w 916"/>
                <a:gd name="T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6" h="248">
                  <a:moveTo>
                    <a:pt x="0" y="247"/>
                  </a:moveTo>
                  <a:lnTo>
                    <a:pt x="0" y="164"/>
                  </a:lnTo>
                  <a:lnTo>
                    <a:pt x="915" y="164"/>
                  </a:lnTo>
                  <a:lnTo>
                    <a:pt x="915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Freeform 65"/>
            <p:cNvSpPr>
              <a:spLocks/>
            </p:cNvSpPr>
            <p:nvPr/>
          </p:nvSpPr>
          <p:spPr bwMode="auto">
            <a:xfrm>
              <a:off x="1709" y="503"/>
              <a:ext cx="916" cy="249"/>
            </a:xfrm>
            <a:custGeom>
              <a:avLst/>
              <a:gdLst>
                <a:gd name="T0" fmla="*/ 915 w 916"/>
                <a:gd name="T1" fmla="*/ 248 h 249"/>
                <a:gd name="T2" fmla="*/ 915 w 916"/>
                <a:gd name="T3" fmla="*/ 165 h 249"/>
                <a:gd name="T4" fmla="*/ 0 w 916"/>
                <a:gd name="T5" fmla="*/ 165 h 249"/>
                <a:gd name="T6" fmla="*/ 0 w 916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6" h="249">
                  <a:moveTo>
                    <a:pt x="915" y="248"/>
                  </a:moveTo>
                  <a:lnTo>
                    <a:pt x="915" y="165"/>
                  </a:ln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2857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Freeform 66"/>
            <p:cNvSpPr>
              <a:spLocks/>
            </p:cNvSpPr>
            <p:nvPr/>
          </p:nvSpPr>
          <p:spPr bwMode="auto">
            <a:xfrm>
              <a:off x="792" y="503"/>
              <a:ext cx="917" cy="249"/>
            </a:xfrm>
            <a:custGeom>
              <a:avLst/>
              <a:gdLst>
                <a:gd name="T0" fmla="*/ 0 w 917"/>
                <a:gd name="T1" fmla="*/ 248 h 249"/>
                <a:gd name="T2" fmla="*/ 0 w 917"/>
                <a:gd name="T3" fmla="*/ 165 h 249"/>
                <a:gd name="T4" fmla="*/ 916 w 917"/>
                <a:gd name="T5" fmla="*/ 165 h 249"/>
                <a:gd name="T6" fmla="*/ 916 w 917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249">
                  <a:moveTo>
                    <a:pt x="0" y="248"/>
                  </a:moveTo>
                  <a:lnTo>
                    <a:pt x="0" y="165"/>
                  </a:lnTo>
                  <a:lnTo>
                    <a:pt x="916" y="165"/>
                  </a:lnTo>
                  <a:lnTo>
                    <a:pt x="916" y="0"/>
                  </a:lnTo>
                </a:path>
              </a:pathLst>
            </a:custGeom>
            <a:noFill/>
            <a:ln w="2857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923" y="7"/>
              <a:ext cx="1571" cy="496"/>
            </a:xfrm>
            <a:custGeom>
              <a:avLst/>
              <a:gdLst>
                <a:gd name="T0" fmla="*/ 82 w 1571"/>
                <a:gd name="T1" fmla="*/ 0 h 496"/>
                <a:gd name="T2" fmla="*/ 60 w 1571"/>
                <a:gd name="T3" fmla="*/ 3 h 496"/>
                <a:gd name="T4" fmla="*/ 40 w 1571"/>
                <a:gd name="T5" fmla="*/ 11 h 496"/>
                <a:gd name="T6" fmla="*/ 23 w 1571"/>
                <a:gd name="T7" fmla="*/ 25 h 496"/>
                <a:gd name="T8" fmla="*/ 10 w 1571"/>
                <a:gd name="T9" fmla="*/ 42 h 496"/>
                <a:gd name="T10" fmla="*/ 2 w 1571"/>
                <a:gd name="T11" fmla="*/ 63 h 496"/>
                <a:gd name="T12" fmla="*/ 0 w 1571"/>
                <a:gd name="T13" fmla="*/ 412 h 496"/>
                <a:gd name="T14" fmla="*/ 3 w 1571"/>
                <a:gd name="T15" fmla="*/ 435 h 496"/>
                <a:gd name="T16" fmla="*/ 11 w 1571"/>
                <a:gd name="T17" fmla="*/ 455 h 496"/>
                <a:gd name="T18" fmla="*/ 25 w 1571"/>
                <a:gd name="T19" fmla="*/ 472 h 496"/>
                <a:gd name="T20" fmla="*/ 42 w 1571"/>
                <a:gd name="T21" fmla="*/ 485 h 496"/>
                <a:gd name="T22" fmla="*/ 63 w 1571"/>
                <a:gd name="T23" fmla="*/ 493 h 496"/>
                <a:gd name="T24" fmla="*/ 1488 w 1571"/>
                <a:gd name="T25" fmla="*/ 495 h 496"/>
                <a:gd name="T26" fmla="*/ 1510 w 1571"/>
                <a:gd name="T27" fmla="*/ 492 h 496"/>
                <a:gd name="T28" fmla="*/ 1530 w 1571"/>
                <a:gd name="T29" fmla="*/ 483 h 496"/>
                <a:gd name="T30" fmla="*/ 1547 w 1571"/>
                <a:gd name="T31" fmla="*/ 470 h 496"/>
                <a:gd name="T32" fmla="*/ 1560 w 1571"/>
                <a:gd name="T33" fmla="*/ 452 h 496"/>
                <a:gd name="T34" fmla="*/ 1568 w 1571"/>
                <a:gd name="T35" fmla="*/ 432 h 496"/>
                <a:gd name="T36" fmla="*/ 1570 w 1571"/>
                <a:gd name="T37" fmla="*/ 82 h 496"/>
                <a:gd name="T38" fmla="*/ 1567 w 1571"/>
                <a:gd name="T39" fmla="*/ 60 h 496"/>
                <a:gd name="T40" fmla="*/ 1558 w 1571"/>
                <a:gd name="T41" fmla="*/ 40 h 496"/>
                <a:gd name="T42" fmla="*/ 1545 w 1571"/>
                <a:gd name="T43" fmla="*/ 23 h 496"/>
                <a:gd name="T44" fmla="*/ 1527 w 1571"/>
                <a:gd name="T45" fmla="*/ 10 h 496"/>
                <a:gd name="T46" fmla="*/ 1507 w 1571"/>
                <a:gd name="T47" fmla="*/ 2 h 496"/>
                <a:gd name="T48" fmla="*/ 82 w 1571"/>
                <a:gd name="T4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6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1" y="455"/>
                  </a:lnTo>
                  <a:lnTo>
                    <a:pt x="25" y="472"/>
                  </a:lnTo>
                  <a:lnTo>
                    <a:pt x="42" y="485"/>
                  </a:lnTo>
                  <a:lnTo>
                    <a:pt x="63" y="493"/>
                  </a:lnTo>
                  <a:lnTo>
                    <a:pt x="1488" y="495"/>
                  </a:lnTo>
                  <a:lnTo>
                    <a:pt x="1510" y="492"/>
                  </a:lnTo>
                  <a:lnTo>
                    <a:pt x="1530" y="483"/>
                  </a:lnTo>
                  <a:lnTo>
                    <a:pt x="1547" y="470"/>
                  </a:lnTo>
                  <a:lnTo>
                    <a:pt x="1560" y="452"/>
                  </a:lnTo>
                  <a:lnTo>
                    <a:pt x="1568" y="432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923" y="7"/>
              <a:ext cx="1571" cy="496"/>
            </a:xfrm>
            <a:custGeom>
              <a:avLst/>
              <a:gdLst>
                <a:gd name="T0" fmla="*/ 82 w 1571"/>
                <a:gd name="T1" fmla="*/ 0 h 496"/>
                <a:gd name="T2" fmla="*/ 60 w 1571"/>
                <a:gd name="T3" fmla="*/ 3 h 496"/>
                <a:gd name="T4" fmla="*/ 40 w 1571"/>
                <a:gd name="T5" fmla="*/ 11 h 496"/>
                <a:gd name="T6" fmla="*/ 23 w 1571"/>
                <a:gd name="T7" fmla="*/ 25 h 496"/>
                <a:gd name="T8" fmla="*/ 10 w 1571"/>
                <a:gd name="T9" fmla="*/ 42 h 496"/>
                <a:gd name="T10" fmla="*/ 2 w 1571"/>
                <a:gd name="T11" fmla="*/ 63 h 496"/>
                <a:gd name="T12" fmla="*/ 0 w 1571"/>
                <a:gd name="T13" fmla="*/ 412 h 496"/>
                <a:gd name="T14" fmla="*/ 3 w 1571"/>
                <a:gd name="T15" fmla="*/ 435 h 496"/>
                <a:gd name="T16" fmla="*/ 11 w 1571"/>
                <a:gd name="T17" fmla="*/ 455 h 496"/>
                <a:gd name="T18" fmla="*/ 25 w 1571"/>
                <a:gd name="T19" fmla="*/ 472 h 496"/>
                <a:gd name="T20" fmla="*/ 42 w 1571"/>
                <a:gd name="T21" fmla="*/ 485 h 496"/>
                <a:gd name="T22" fmla="*/ 63 w 1571"/>
                <a:gd name="T23" fmla="*/ 493 h 496"/>
                <a:gd name="T24" fmla="*/ 1488 w 1571"/>
                <a:gd name="T25" fmla="*/ 495 h 496"/>
                <a:gd name="T26" fmla="*/ 1510 w 1571"/>
                <a:gd name="T27" fmla="*/ 492 h 496"/>
                <a:gd name="T28" fmla="*/ 1530 w 1571"/>
                <a:gd name="T29" fmla="*/ 483 h 496"/>
                <a:gd name="T30" fmla="*/ 1547 w 1571"/>
                <a:gd name="T31" fmla="*/ 470 h 496"/>
                <a:gd name="T32" fmla="*/ 1560 w 1571"/>
                <a:gd name="T33" fmla="*/ 452 h 496"/>
                <a:gd name="T34" fmla="*/ 1568 w 1571"/>
                <a:gd name="T35" fmla="*/ 432 h 496"/>
                <a:gd name="T36" fmla="*/ 1570 w 1571"/>
                <a:gd name="T37" fmla="*/ 82 h 496"/>
                <a:gd name="T38" fmla="*/ 1567 w 1571"/>
                <a:gd name="T39" fmla="*/ 60 h 496"/>
                <a:gd name="T40" fmla="*/ 1558 w 1571"/>
                <a:gd name="T41" fmla="*/ 40 h 496"/>
                <a:gd name="T42" fmla="*/ 1545 w 1571"/>
                <a:gd name="T43" fmla="*/ 23 h 496"/>
                <a:gd name="T44" fmla="*/ 1527 w 1571"/>
                <a:gd name="T45" fmla="*/ 10 h 496"/>
                <a:gd name="T46" fmla="*/ 1507 w 1571"/>
                <a:gd name="T47" fmla="*/ 2 h 496"/>
                <a:gd name="T48" fmla="*/ 82 w 1571"/>
                <a:gd name="T4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6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1" y="455"/>
                  </a:lnTo>
                  <a:lnTo>
                    <a:pt x="25" y="472"/>
                  </a:lnTo>
                  <a:lnTo>
                    <a:pt x="42" y="485"/>
                  </a:lnTo>
                  <a:lnTo>
                    <a:pt x="63" y="493"/>
                  </a:lnTo>
                  <a:lnTo>
                    <a:pt x="1488" y="495"/>
                  </a:lnTo>
                  <a:lnTo>
                    <a:pt x="1510" y="492"/>
                  </a:lnTo>
                  <a:lnTo>
                    <a:pt x="1530" y="483"/>
                  </a:lnTo>
                  <a:lnTo>
                    <a:pt x="1547" y="470"/>
                  </a:lnTo>
                  <a:lnTo>
                    <a:pt x="1560" y="452"/>
                  </a:lnTo>
                  <a:lnTo>
                    <a:pt x="1568" y="432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7" y="751"/>
              <a:ext cx="1571" cy="495"/>
            </a:xfrm>
            <a:custGeom>
              <a:avLst/>
              <a:gdLst>
                <a:gd name="T0" fmla="*/ 81 w 1571"/>
                <a:gd name="T1" fmla="*/ 0 h 495"/>
                <a:gd name="T2" fmla="*/ 58 w 1571"/>
                <a:gd name="T3" fmla="*/ 3 h 495"/>
                <a:gd name="T4" fmla="*/ 38 w 1571"/>
                <a:gd name="T5" fmla="*/ 11 h 495"/>
                <a:gd name="T6" fmla="*/ 21 w 1571"/>
                <a:gd name="T7" fmla="*/ 25 h 495"/>
                <a:gd name="T8" fmla="*/ 9 w 1571"/>
                <a:gd name="T9" fmla="*/ 43 h 495"/>
                <a:gd name="T10" fmla="*/ 1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7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8 h 495"/>
                <a:gd name="T32" fmla="*/ 1560 w 1571"/>
                <a:gd name="T33" fmla="*/ 451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9 h 495"/>
                <a:gd name="T40" fmla="*/ 1558 w 1571"/>
                <a:gd name="T41" fmla="*/ 39 h 495"/>
                <a:gd name="T42" fmla="*/ 1545 w 1571"/>
                <a:gd name="T43" fmla="*/ 22 h 495"/>
                <a:gd name="T44" fmla="*/ 1527 w 1571"/>
                <a:gd name="T45" fmla="*/ 9 h 495"/>
                <a:gd name="T46" fmla="*/ 1506 w 1571"/>
                <a:gd name="T47" fmla="*/ 2 h 495"/>
                <a:gd name="T48" fmla="*/ 81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1" y="0"/>
                  </a:moveTo>
                  <a:lnTo>
                    <a:pt x="58" y="3"/>
                  </a:lnTo>
                  <a:lnTo>
                    <a:pt x="38" y="11"/>
                  </a:lnTo>
                  <a:lnTo>
                    <a:pt x="21" y="25"/>
                  </a:lnTo>
                  <a:lnTo>
                    <a:pt x="9" y="43"/>
                  </a:lnTo>
                  <a:lnTo>
                    <a:pt x="1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7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8"/>
                  </a:lnTo>
                  <a:lnTo>
                    <a:pt x="1560" y="451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9"/>
                  </a:lnTo>
                  <a:lnTo>
                    <a:pt x="1558" y="39"/>
                  </a:lnTo>
                  <a:lnTo>
                    <a:pt x="1545" y="22"/>
                  </a:lnTo>
                  <a:lnTo>
                    <a:pt x="1527" y="9"/>
                  </a:lnTo>
                  <a:lnTo>
                    <a:pt x="1506" y="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7" y="751"/>
              <a:ext cx="1571" cy="495"/>
            </a:xfrm>
            <a:custGeom>
              <a:avLst/>
              <a:gdLst>
                <a:gd name="T0" fmla="*/ 81 w 1571"/>
                <a:gd name="T1" fmla="*/ 0 h 495"/>
                <a:gd name="T2" fmla="*/ 58 w 1571"/>
                <a:gd name="T3" fmla="*/ 3 h 495"/>
                <a:gd name="T4" fmla="*/ 38 w 1571"/>
                <a:gd name="T5" fmla="*/ 11 h 495"/>
                <a:gd name="T6" fmla="*/ 21 w 1571"/>
                <a:gd name="T7" fmla="*/ 25 h 495"/>
                <a:gd name="T8" fmla="*/ 9 w 1571"/>
                <a:gd name="T9" fmla="*/ 43 h 495"/>
                <a:gd name="T10" fmla="*/ 1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7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8 h 495"/>
                <a:gd name="T32" fmla="*/ 1560 w 1571"/>
                <a:gd name="T33" fmla="*/ 451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9 h 495"/>
                <a:gd name="T40" fmla="*/ 1558 w 1571"/>
                <a:gd name="T41" fmla="*/ 39 h 495"/>
                <a:gd name="T42" fmla="*/ 1545 w 1571"/>
                <a:gd name="T43" fmla="*/ 22 h 495"/>
                <a:gd name="T44" fmla="*/ 1527 w 1571"/>
                <a:gd name="T45" fmla="*/ 9 h 495"/>
                <a:gd name="T46" fmla="*/ 1506 w 1571"/>
                <a:gd name="T47" fmla="*/ 2 h 495"/>
                <a:gd name="T48" fmla="*/ 81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1" y="0"/>
                  </a:moveTo>
                  <a:lnTo>
                    <a:pt x="58" y="3"/>
                  </a:lnTo>
                  <a:lnTo>
                    <a:pt x="38" y="11"/>
                  </a:lnTo>
                  <a:lnTo>
                    <a:pt x="21" y="25"/>
                  </a:lnTo>
                  <a:lnTo>
                    <a:pt x="9" y="43"/>
                  </a:lnTo>
                  <a:lnTo>
                    <a:pt x="1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7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8"/>
                  </a:lnTo>
                  <a:lnTo>
                    <a:pt x="1560" y="451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9"/>
                  </a:lnTo>
                  <a:lnTo>
                    <a:pt x="1558" y="39"/>
                  </a:lnTo>
                  <a:lnTo>
                    <a:pt x="1545" y="22"/>
                  </a:lnTo>
                  <a:lnTo>
                    <a:pt x="1527" y="9"/>
                  </a:lnTo>
                  <a:lnTo>
                    <a:pt x="1506" y="2"/>
                  </a:lnTo>
                  <a:lnTo>
                    <a:pt x="81" y="0"/>
                  </a:lnTo>
                  <a:close/>
                </a:path>
              </a:pathLst>
            </a:cu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1839" y="751"/>
              <a:ext cx="1571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39 w 1571"/>
                <a:gd name="T5" fmla="*/ 11 h 495"/>
                <a:gd name="T6" fmla="*/ 22 w 1571"/>
                <a:gd name="T7" fmla="*/ 25 h 495"/>
                <a:gd name="T8" fmla="*/ 9 w 1571"/>
                <a:gd name="T9" fmla="*/ 42 h 495"/>
                <a:gd name="T10" fmla="*/ 2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9 w 1571"/>
                <a:gd name="T25" fmla="*/ 494 h 495"/>
                <a:gd name="T26" fmla="*/ 1511 w 1571"/>
                <a:gd name="T27" fmla="*/ 491 h 495"/>
                <a:gd name="T28" fmla="*/ 1531 w 1571"/>
                <a:gd name="T29" fmla="*/ 482 h 495"/>
                <a:gd name="T30" fmla="*/ 1548 w 1571"/>
                <a:gd name="T31" fmla="*/ 468 h 495"/>
                <a:gd name="T32" fmla="*/ 1561 w 1571"/>
                <a:gd name="T33" fmla="*/ 450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8 h 495"/>
                <a:gd name="T40" fmla="*/ 1558 w 1571"/>
                <a:gd name="T41" fmla="*/ 38 h 495"/>
                <a:gd name="T42" fmla="*/ 1545 w 1571"/>
                <a:gd name="T43" fmla="*/ 21 h 495"/>
                <a:gd name="T44" fmla="*/ 1527 w 1571"/>
                <a:gd name="T45" fmla="*/ 9 h 495"/>
                <a:gd name="T46" fmla="*/ 1506 w 1571"/>
                <a:gd name="T47" fmla="*/ 1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39" y="11"/>
                  </a:lnTo>
                  <a:lnTo>
                    <a:pt x="22" y="25"/>
                  </a:lnTo>
                  <a:lnTo>
                    <a:pt x="9" y="42"/>
                  </a:lnTo>
                  <a:lnTo>
                    <a:pt x="2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1" y="482"/>
                  </a:lnTo>
                  <a:lnTo>
                    <a:pt x="1548" y="468"/>
                  </a:lnTo>
                  <a:lnTo>
                    <a:pt x="1561" y="450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8"/>
                  </a:lnTo>
                  <a:lnTo>
                    <a:pt x="1558" y="38"/>
                  </a:lnTo>
                  <a:lnTo>
                    <a:pt x="1545" y="21"/>
                  </a:lnTo>
                  <a:lnTo>
                    <a:pt x="1527" y="9"/>
                  </a:lnTo>
                  <a:lnTo>
                    <a:pt x="1506" y="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1839" y="751"/>
              <a:ext cx="1571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39 w 1571"/>
                <a:gd name="T5" fmla="*/ 11 h 495"/>
                <a:gd name="T6" fmla="*/ 22 w 1571"/>
                <a:gd name="T7" fmla="*/ 25 h 495"/>
                <a:gd name="T8" fmla="*/ 9 w 1571"/>
                <a:gd name="T9" fmla="*/ 42 h 495"/>
                <a:gd name="T10" fmla="*/ 2 w 1571"/>
                <a:gd name="T11" fmla="*/ 63 h 495"/>
                <a:gd name="T12" fmla="*/ 0 w 1571"/>
                <a:gd name="T13" fmla="*/ 411 h 495"/>
                <a:gd name="T14" fmla="*/ 3 w 1571"/>
                <a:gd name="T15" fmla="*/ 434 h 495"/>
                <a:gd name="T16" fmla="*/ 11 w 1571"/>
                <a:gd name="T17" fmla="*/ 454 h 495"/>
                <a:gd name="T18" fmla="*/ 25 w 1571"/>
                <a:gd name="T19" fmla="*/ 471 h 495"/>
                <a:gd name="T20" fmla="*/ 42 w 1571"/>
                <a:gd name="T21" fmla="*/ 484 h 495"/>
                <a:gd name="T22" fmla="*/ 63 w 1571"/>
                <a:gd name="T23" fmla="*/ 492 h 495"/>
                <a:gd name="T24" fmla="*/ 1489 w 1571"/>
                <a:gd name="T25" fmla="*/ 494 h 495"/>
                <a:gd name="T26" fmla="*/ 1511 w 1571"/>
                <a:gd name="T27" fmla="*/ 491 h 495"/>
                <a:gd name="T28" fmla="*/ 1531 w 1571"/>
                <a:gd name="T29" fmla="*/ 482 h 495"/>
                <a:gd name="T30" fmla="*/ 1548 w 1571"/>
                <a:gd name="T31" fmla="*/ 468 h 495"/>
                <a:gd name="T32" fmla="*/ 1561 w 1571"/>
                <a:gd name="T33" fmla="*/ 450 h 495"/>
                <a:gd name="T34" fmla="*/ 1568 w 1571"/>
                <a:gd name="T35" fmla="*/ 430 h 495"/>
                <a:gd name="T36" fmla="*/ 1570 w 1571"/>
                <a:gd name="T37" fmla="*/ 81 h 495"/>
                <a:gd name="T38" fmla="*/ 1567 w 1571"/>
                <a:gd name="T39" fmla="*/ 58 h 495"/>
                <a:gd name="T40" fmla="*/ 1558 w 1571"/>
                <a:gd name="T41" fmla="*/ 38 h 495"/>
                <a:gd name="T42" fmla="*/ 1545 w 1571"/>
                <a:gd name="T43" fmla="*/ 21 h 495"/>
                <a:gd name="T44" fmla="*/ 1527 w 1571"/>
                <a:gd name="T45" fmla="*/ 9 h 495"/>
                <a:gd name="T46" fmla="*/ 1506 w 1571"/>
                <a:gd name="T47" fmla="*/ 1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39" y="11"/>
                  </a:lnTo>
                  <a:lnTo>
                    <a:pt x="22" y="25"/>
                  </a:lnTo>
                  <a:lnTo>
                    <a:pt x="9" y="42"/>
                  </a:lnTo>
                  <a:lnTo>
                    <a:pt x="2" y="63"/>
                  </a:lnTo>
                  <a:lnTo>
                    <a:pt x="0" y="411"/>
                  </a:lnTo>
                  <a:lnTo>
                    <a:pt x="3" y="434"/>
                  </a:lnTo>
                  <a:lnTo>
                    <a:pt x="11" y="454"/>
                  </a:lnTo>
                  <a:lnTo>
                    <a:pt x="25" y="471"/>
                  </a:lnTo>
                  <a:lnTo>
                    <a:pt x="42" y="484"/>
                  </a:lnTo>
                  <a:lnTo>
                    <a:pt x="63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1" y="482"/>
                  </a:lnTo>
                  <a:lnTo>
                    <a:pt x="1548" y="468"/>
                  </a:lnTo>
                  <a:lnTo>
                    <a:pt x="1561" y="450"/>
                  </a:lnTo>
                  <a:lnTo>
                    <a:pt x="1568" y="430"/>
                  </a:lnTo>
                  <a:lnTo>
                    <a:pt x="1570" y="81"/>
                  </a:lnTo>
                  <a:lnTo>
                    <a:pt x="1567" y="58"/>
                  </a:lnTo>
                  <a:lnTo>
                    <a:pt x="1558" y="38"/>
                  </a:lnTo>
                  <a:lnTo>
                    <a:pt x="1545" y="21"/>
                  </a:lnTo>
                  <a:lnTo>
                    <a:pt x="1527" y="9"/>
                  </a:lnTo>
                  <a:lnTo>
                    <a:pt x="1506" y="1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923" y="1493"/>
              <a:ext cx="1571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40 w 1571"/>
                <a:gd name="T5" fmla="*/ 11 h 495"/>
                <a:gd name="T6" fmla="*/ 23 w 1571"/>
                <a:gd name="T7" fmla="*/ 25 h 495"/>
                <a:gd name="T8" fmla="*/ 10 w 1571"/>
                <a:gd name="T9" fmla="*/ 42 h 495"/>
                <a:gd name="T10" fmla="*/ 2 w 1571"/>
                <a:gd name="T11" fmla="*/ 63 h 495"/>
                <a:gd name="T12" fmla="*/ 0 w 1571"/>
                <a:gd name="T13" fmla="*/ 412 h 495"/>
                <a:gd name="T14" fmla="*/ 3 w 1571"/>
                <a:gd name="T15" fmla="*/ 435 h 495"/>
                <a:gd name="T16" fmla="*/ 12 w 1571"/>
                <a:gd name="T17" fmla="*/ 455 h 495"/>
                <a:gd name="T18" fmla="*/ 25 w 1571"/>
                <a:gd name="T19" fmla="*/ 472 h 495"/>
                <a:gd name="T20" fmla="*/ 43 w 1571"/>
                <a:gd name="T21" fmla="*/ 484 h 495"/>
                <a:gd name="T22" fmla="*/ 64 w 1571"/>
                <a:gd name="T23" fmla="*/ 492 h 495"/>
                <a:gd name="T24" fmla="*/ 1488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9 h 495"/>
                <a:gd name="T32" fmla="*/ 1560 w 1571"/>
                <a:gd name="T33" fmla="*/ 451 h 495"/>
                <a:gd name="T34" fmla="*/ 1568 w 1571"/>
                <a:gd name="T35" fmla="*/ 431 h 495"/>
                <a:gd name="T36" fmla="*/ 1570 w 1571"/>
                <a:gd name="T37" fmla="*/ 82 h 495"/>
                <a:gd name="T38" fmla="*/ 1567 w 1571"/>
                <a:gd name="T39" fmla="*/ 60 h 495"/>
                <a:gd name="T40" fmla="*/ 1558 w 1571"/>
                <a:gd name="T41" fmla="*/ 40 h 495"/>
                <a:gd name="T42" fmla="*/ 1545 w 1571"/>
                <a:gd name="T43" fmla="*/ 23 h 495"/>
                <a:gd name="T44" fmla="*/ 1527 w 1571"/>
                <a:gd name="T45" fmla="*/ 10 h 495"/>
                <a:gd name="T46" fmla="*/ 1507 w 1571"/>
                <a:gd name="T47" fmla="*/ 2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8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9"/>
                  </a:lnTo>
                  <a:lnTo>
                    <a:pt x="1560" y="451"/>
                  </a:lnTo>
                  <a:lnTo>
                    <a:pt x="1568" y="431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923" y="1493"/>
              <a:ext cx="1571" cy="495"/>
            </a:xfrm>
            <a:custGeom>
              <a:avLst/>
              <a:gdLst>
                <a:gd name="T0" fmla="*/ 82 w 1571"/>
                <a:gd name="T1" fmla="*/ 0 h 495"/>
                <a:gd name="T2" fmla="*/ 60 w 1571"/>
                <a:gd name="T3" fmla="*/ 3 h 495"/>
                <a:gd name="T4" fmla="*/ 40 w 1571"/>
                <a:gd name="T5" fmla="*/ 11 h 495"/>
                <a:gd name="T6" fmla="*/ 23 w 1571"/>
                <a:gd name="T7" fmla="*/ 25 h 495"/>
                <a:gd name="T8" fmla="*/ 10 w 1571"/>
                <a:gd name="T9" fmla="*/ 42 h 495"/>
                <a:gd name="T10" fmla="*/ 2 w 1571"/>
                <a:gd name="T11" fmla="*/ 63 h 495"/>
                <a:gd name="T12" fmla="*/ 0 w 1571"/>
                <a:gd name="T13" fmla="*/ 412 h 495"/>
                <a:gd name="T14" fmla="*/ 3 w 1571"/>
                <a:gd name="T15" fmla="*/ 435 h 495"/>
                <a:gd name="T16" fmla="*/ 12 w 1571"/>
                <a:gd name="T17" fmla="*/ 455 h 495"/>
                <a:gd name="T18" fmla="*/ 25 w 1571"/>
                <a:gd name="T19" fmla="*/ 472 h 495"/>
                <a:gd name="T20" fmla="*/ 43 w 1571"/>
                <a:gd name="T21" fmla="*/ 484 h 495"/>
                <a:gd name="T22" fmla="*/ 64 w 1571"/>
                <a:gd name="T23" fmla="*/ 492 h 495"/>
                <a:gd name="T24" fmla="*/ 1488 w 1571"/>
                <a:gd name="T25" fmla="*/ 494 h 495"/>
                <a:gd name="T26" fmla="*/ 1510 w 1571"/>
                <a:gd name="T27" fmla="*/ 491 h 495"/>
                <a:gd name="T28" fmla="*/ 1530 w 1571"/>
                <a:gd name="T29" fmla="*/ 482 h 495"/>
                <a:gd name="T30" fmla="*/ 1547 w 1571"/>
                <a:gd name="T31" fmla="*/ 469 h 495"/>
                <a:gd name="T32" fmla="*/ 1560 w 1571"/>
                <a:gd name="T33" fmla="*/ 451 h 495"/>
                <a:gd name="T34" fmla="*/ 1568 w 1571"/>
                <a:gd name="T35" fmla="*/ 431 h 495"/>
                <a:gd name="T36" fmla="*/ 1570 w 1571"/>
                <a:gd name="T37" fmla="*/ 82 h 495"/>
                <a:gd name="T38" fmla="*/ 1567 w 1571"/>
                <a:gd name="T39" fmla="*/ 60 h 495"/>
                <a:gd name="T40" fmla="*/ 1558 w 1571"/>
                <a:gd name="T41" fmla="*/ 40 h 495"/>
                <a:gd name="T42" fmla="*/ 1545 w 1571"/>
                <a:gd name="T43" fmla="*/ 23 h 495"/>
                <a:gd name="T44" fmla="*/ 1527 w 1571"/>
                <a:gd name="T45" fmla="*/ 10 h 495"/>
                <a:gd name="T46" fmla="*/ 1507 w 1571"/>
                <a:gd name="T47" fmla="*/ 2 h 495"/>
                <a:gd name="T48" fmla="*/ 82 w 1571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1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8" y="494"/>
                  </a:lnTo>
                  <a:lnTo>
                    <a:pt x="1510" y="491"/>
                  </a:lnTo>
                  <a:lnTo>
                    <a:pt x="1530" y="482"/>
                  </a:lnTo>
                  <a:lnTo>
                    <a:pt x="1547" y="469"/>
                  </a:lnTo>
                  <a:lnTo>
                    <a:pt x="1560" y="451"/>
                  </a:lnTo>
                  <a:lnTo>
                    <a:pt x="1568" y="431"/>
                  </a:lnTo>
                  <a:lnTo>
                    <a:pt x="1570" y="82"/>
                  </a:lnTo>
                  <a:lnTo>
                    <a:pt x="1567" y="60"/>
                  </a:lnTo>
                  <a:lnTo>
                    <a:pt x="1558" y="40"/>
                  </a:lnTo>
                  <a:lnTo>
                    <a:pt x="1545" y="23"/>
                  </a:lnTo>
                  <a:lnTo>
                    <a:pt x="1527" y="10"/>
                  </a:lnTo>
                  <a:lnTo>
                    <a:pt x="1507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9" name="Freeform 75"/>
            <p:cNvSpPr>
              <a:spLocks/>
            </p:cNvSpPr>
            <p:nvPr/>
          </p:nvSpPr>
          <p:spPr bwMode="auto">
            <a:xfrm>
              <a:off x="2755" y="1493"/>
              <a:ext cx="1572" cy="495"/>
            </a:xfrm>
            <a:custGeom>
              <a:avLst/>
              <a:gdLst>
                <a:gd name="T0" fmla="*/ 82 w 1572"/>
                <a:gd name="T1" fmla="*/ 0 h 495"/>
                <a:gd name="T2" fmla="*/ 60 w 1572"/>
                <a:gd name="T3" fmla="*/ 3 h 495"/>
                <a:gd name="T4" fmla="*/ 40 w 1572"/>
                <a:gd name="T5" fmla="*/ 11 h 495"/>
                <a:gd name="T6" fmla="*/ 23 w 1572"/>
                <a:gd name="T7" fmla="*/ 25 h 495"/>
                <a:gd name="T8" fmla="*/ 10 w 1572"/>
                <a:gd name="T9" fmla="*/ 42 h 495"/>
                <a:gd name="T10" fmla="*/ 2 w 1572"/>
                <a:gd name="T11" fmla="*/ 63 h 495"/>
                <a:gd name="T12" fmla="*/ 0 w 1572"/>
                <a:gd name="T13" fmla="*/ 412 h 495"/>
                <a:gd name="T14" fmla="*/ 3 w 1572"/>
                <a:gd name="T15" fmla="*/ 435 h 495"/>
                <a:gd name="T16" fmla="*/ 12 w 1572"/>
                <a:gd name="T17" fmla="*/ 455 h 495"/>
                <a:gd name="T18" fmla="*/ 25 w 1572"/>
                <a:gd name="T19" fmla="*/ 472 h 495"/>
                <a:gd name="T20" fmla="*/ 43 w 1572"/>
                <a:gd name="T21" fmla="*/ 484 h 495"/>
                <a:gd name="T22" fmla="*/ 64 w 1572"/>
                <a:gd name="T23" fmla="*/ 492 h 495"/>
                <a:gd name="T24" fmla="*/ 1489 w 1572"/>
                <a:gd name="T25" fmla="*/ 494 h 495"/>
                <a:gd name="T26" fmla="*/ 1511 w 1572"/>
                <a:gd name="T27" fmla="*/ 491 h 495"/>
                <a:gd name="T28" fmla="*/ 1532 w 1572"/>
                <a:gd name="T29" fmla="*/ 482 h 495"/>
                <a:gd name="T30" fmla="*/ 1549 w 1572"/>
                <a:gd name="T31" fmla="*/ 469 h 495"/>
                <a:gd name="T32" fmla="*/ 1562 w 1572"/>
                <a:gd name="T33" fmla="*/ 451 h 495"/>
                <a:gd name="T34" fmla="*/ 1569 w 1572"/>
                <a:gd name="T35" fmla="*/ 431 h 495"/>
                <a:gd name="T36" fmla="*/ 1571 w 1572"/>
                <a:gd name="T37" fmla="*/ 82 h 495"/>
                <a:gd name="T38" fmla="*/ 1568 w 1572"/>
                <a:gd name="T39" fmla="*/ 60 h 495"/>
                <a:gd name="T40" fmla="*/ 1560 w 1572"/>
                <a:gd name="T41" fmla="*/ 40 h 495"/>
                <a:gd name="T42" fmla="*/ 1546 w 1572"/>
                <a:gd name="T43" fmla="*/ 23 h 495"/>
                <a:gd name="T44" fmla="*/ 1529 w 1572"/>
                <a:gd name="T45" fmla="*/ 10 h 495"/>
                <a:gd name="T46" fmla="*/ 1508 w 1572"/>
                <a:gd name="T47" fmla="*/ 2 h 495"/>
                <a:gd name="T48" fmla="*/ 82 w 1572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2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2" y="482"/>
                  </a:lnTo>
                  <a:lnTo>
                    <a:pt x="1549" y="469"/>
                  </a:lnTo>
                  <a:lnTo>
                    <a:pt x="1562" y="451"/>
                  </a:lnTo>
                  <a:lnTo>
                    <a:pt x="1569" y="431"/>
                  </a:lnTo>
                  <a:lnTo>
                    <a:pt x="1571" y="82"/>
                  </a:lnTo>
                  <a:lnTo>
                    <a:pt x="1568" y="60"/>
                  </a:lnTo>
                  <a:lnTo>
                    <a:pt x="1560" y="40"/>
                  </a:lnTo>
                  <a:lnTo>
                    <a:pt x="1546" y="23"/>
                  </a:lnTo>
                  <a:lnTo>
                    <a:pt x="1529" y="10"/>
                  </a:lnTo>
                  <a:lnTo>
                    <a:pt x="1508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D9DA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0" name="Freeform 76"/>
            <p:cNvSpPr>
              <a:spLocks/>
            </p:cNvSpPr>
            <p:nvPr/>
          </p:nvSpPr>
          <p:spPr bwMode="auto">
            <a:xfrm>
              <a:off x="2755" y="1493"/>
              <a:ext cx="1572" cy="495"/>
            </a:xfrm>
            <a:custGeom>
              <a:avLst/>
              <a:gdLst>
                <a:gd name="T0" fmla="*/ 82 w 1572"/>
                <a:gd name="T1" fmla="*/ 0 h 495"/>
                <a:gd name="T2" fmla="*/ 60 w 1572"/>
                <a:gd name="T3" fmla="*/ 3 h 495"/>
                <a:gd name="T4" fmla="*/ 40 w 1572"/>
                <a:gd name="T5" fmla="*/ 11 h 495"/>
                <a:gd name="T6" fmla="*/ 23 w 1572"/>
                <a:gd name="T7" fmla="*/ 25 h 495"/>
                <a:gd name="T8" fmla="*/ 10 w 1572"/>
                <a:gd name="T9" fmla="*/ 42 h 495"/>
                <a:gd name="T10" fmla="*/ 2 w 1572"/>
                <a:gd name="T11" fmla="*/ 63 h 495"/>
                <a:gd name="T12" fmla="*/ 0 w 1572"/>
                <a:gd name="T13" fmla="*/ 412 h 495"/>
                <a:gd name="T14" fmla="*/ 3 w 1572"/>
                <a:gd name="T15" fmla="*/ 435 h 495"/>
                <a:gd name="T16" fmla="*/ 12 w 1572"/>
                <a:gd name="T17" fmla="*/ 455 h 495"/>
                <a:gd name="T18" fmla="*/ 25 w 1572"/>
                <a:gd name="T19" fmla="*/ 472 h 495"/>
                <a:gd name="T20" fmla="*/ 43 w 1572"/>
                <a:gd name="T21" fmla="*/ 484 h 495"/>
                <a:gd name="T22" fmla="*/ 64 w 1572"/>
                <a:gd name="T23" fmla="*/ 492 h 495"/>
                <a:gd name="T24" fmla="*/ 1489 w 1572"/>
                <a:gd name="T25" fmla="*/ 494 h 495"/>
                <a:gd name="T26" fmla="*/ 1511 w 1572"/>
                <a:gd name="T27" fmla="*/ 491 h 495"/>
                <a:gd name="T28" fmla="*/ 1532 w 1572"/>
                <a:gd name="T29" fmla="*/ 482 h 495"/>
                <a:gd name="T30" fmla="*/ 1549 w 1572"/>
                <a:gd name="T31" fmla="*/ 469 h 495"/>
                <a:gd name="T32" fmla="*/ 1562 w 1572"/>
                <a:gd name="T33" fmla="*/ 451 h 495"/>
                <a:gd name="T34" fmla="*/ 1569 w 1572"/>
                <a:gd name="T35" fmla="*/ 431 h 495"/>
                <a:gd name="T36" fmla="*/ 1571 w 1572"/>
                <a:gd name="T37" fmla="*/ 82 h 495"/>
                <a:gd name="T38" fmla="*/ 1568 w 1572"/>
                <a:gd name="T39" fmla="*/ 60 h 495"/>
                <a:gd name="T40" fmla="*/ 1560 w 1572"/>
                <a:gd name="T41" fmla="*/ 40 h 495"/>
                <a:gd name="T42" fmla="*/ 1546 w 1572"/>
                <a:gd name="T43" fmla="*/ 23 h 495"/>
                <a:gd name="T44" fmla="*/ 1529 w 1572"/>
                <a:gd name="T45" fmla="*/ 10 h 495"/>
                <a:gd name="T46" fmla="*/ 1508 w 1572"/>
                <a:gd name="T47" fmla="*/ 2 h 495"/>
                <a:gd name="T48" fmla="*/ 82 w 1572"/>
                <a:gd name="T4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2" h="495">
                  <a:moveTo>
                    <a:pt x="82" y="0"/>
                  </a:moveTo>
                  <a:lnTo>
                    <a:pt x="60" y="3"/>
                  </a:lnTo>
                  <a:lnTo>
                    <a:pt x="40" y="11"/>
                  </a:lnTo>
                  <a:lnTo>
                    <a:pt x="23" y="25"/>
                  </a:lnTo>
                  <a:lnTo>
                    <a:pt x="10" y="42"/>
                  </a:lnTo>
                  <a:lnTo>
                    <a:pt x="2" y="63"/>
                  </a:lnTo>
                  <a:lnTo>
                    <a:pt x="0" y="412"/>
                  </a:lnTo>
                  <a:lnTo>
                    <a:pt x="3" y="435"/>
                  </a:lnTo>
                  <a:lnTo>
                    <a:pt x="12" y="455"/>
                  </a:lnTo>
                  <a:lnTo>
                    <a:pt x="25" y="472"/>
                  </a:lnTo>
                  <a:lnTo>
                    <a:pt x="43" y="484"/>
                  </a:lnTo>
                  <a:lnTo>
                    <a:pt x="64" y="492"/>
                  </a:lnTo>
                  <a:lnTo>
                    <a:pt x="1489" y="494"/>
                  </a:lnTo>
                  <a:lnTo>
                    <a:pt x="1511" y="491"/>
                  </a:lnTo>
                  <a:lnTo>
                    <a:pt x="1532" y="482"/>
                  </a:lnTo>
                  <a:lnTo>
                    <a:pt x="1549" y="469"/>
                  </a:lnTo>
                  <a:lnTo>
                    <a:pt x="1562" y="451"/>
                  </a:lnTo>
                  <a:lnTo>
                    <a:pt x="1569" y="431"/>
                  </a:lnTo>
                  <a:lnTo>
                    <a:pt x="1571" y="82"/>
                  </a:lnTo>
                  <a:lnTo>
                    <a:pt x="1568" y="60"/>
                  </a:lnTo>
                  <a:lnTo>
                    <a:pt x="1560" y="40"/>
                  </a:lnTo>
                  <a:lnTo>
                    <a:pt x="1546" y="23"/>
                  </a:lnTo>
                  <a:lnTo>
                    <a:pt x="1529" y="10"/>
                  </a:lnTo>
                  <a:lnTo>
                    <a:pt x="1508" y="2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9524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1" name="Text Box 77"/>
            <p:cNvSpPr txBox="1">
              <a:spLocks noChangeArrowheads="1"/>
            </p:cNvSpPr>
            <p:nvPr/>
          </p:nvSpPr>
          <p:spPr bwMode="auto">
            <a:xfrm>
              <a:off x="924" y="9"/>
              <a:ext cx="1569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36195" algn="ctr" eaLnBrk="0" hangingPunct="0">
                <a:lnSpc>
                  <a:spcPct val="115000"/>
                </a:lnSpc>
                <a:spcBef>
                  <a:spcPts val="175"/>
                </a:spcBef>
                <a:spcAft>
                  <a:spcPts val="0"/>
                </a:spcAft>
              </a:pPr>
              <a:r>
                <a:rPr lang="ru-RU" sz="2800" spc="-10" dirty="0">
                  <a:effectLst/>
                  <a:latin typeface="Times New Roman"/>
                  <a:ea typeface="Calibri"/>
                  <a:cs typeface="Times New Roman"/>
                </a:rPr>
                <a:t>Заказчик</a:t>
              </a:r>
              <a:endParaRPr lang="ru-RU" sz="11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2" name="Text Box 78"/>
            <p:cNvSpPr txBox="1">
              <a:spLocks noChangeArrowheads="1"/>
            </p:cNvSpPr>
            <p:nvPr/>
          </p:nvSpPr>
          <p:spPr bwMode="auto">
            <a:xfrm>
              <a:off x="8" y="752"/>
              <a:ext cx="1569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68580" algn="ctr" eaLnBrk="0" hangingPunct="0">
                <a:lnSpc>
                  <a:spcPct val="115000"/>
                </a:lnSpc>
                <a:spcAft>
                  <a:spcPts val="0"/>
                </a:spcAft>
              </a:pPr>
              <a:r>
                <a:rPr lang="ru-RU" sz="2400" spc="-5" dirty="0">
                  <a:effectLst/>
                  <a:latin typeface="Times New Roman"/>
                  <a:ea typeface="Calibri"/>
                  <a:cs typeface="Times New Roman"/>
                </a:rPr>
                <a:t>Проектный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отдел</a:t>
              </a:r>
              <a:r>
                <a:rPr lang="ru-RU" sz="2400" spc="145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заказчика</a:t>
              </a:r>
              <a:endParaRPr lang="ru-RU" sz="24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3" name="Text Box 79"/>
            <p:cNvSpPr txBox="1">
              <a:spLocks noChangeArrowheads="1"/>
            </p:cNvSpPr>
            <p:nvPr/>
          </p:nvSpPr>
          <p:spPr bwMode="auto">
            <a:xfrm>
              <a:off x="1841" y="752"/>
              <a:ext cx="1569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72000" marR="146685" algn="ctr" eaLnBrk="0" hangingPunct="0">
                <a:lnSpc>
                  <a:spcPct val="102000"/>
                </a:lnSpc>
                <a:spcAft>
                  <a:spcPts val="0"/>
                </a:spcAft>
              </a:pPr>
              <a:r>
                <a:rPr lang="ru-RU" sz="2400" spc="-5" dirty="0">
                  <a:effectLst/>
                  <a:latin typeface="Times New Roman"/>
                  <a:ea typeface="Calibri"/>
                  <a:cs typeface="Times New Roman"/>
                </a:rPr>
                <a:t>Строительный</a:t>
              </a:r>
              <a:r>
                <a:rPr lang="ru-RU" sz="2400" spc="120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отдел</a:t>
              </a:r>
              <a:r>
                <a:rPr lang="ru-RU" sz="2400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заказчика</a:t>
              </a:r>
              <a:endParaRPr lang="ru-RU" sz="24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4" name="Text Box 80"/>
            <p:cNvSpPr txBox="1">
              <a:spLocks noChangeArrowheads="1"/>
            </p:cNvSpPr>
            <p:nvPr/>
          </p:nvSpPr>
          <p:spPr bwMode="auto">
            <a:xfrm>
              <a:off x="924" y="1494"/>
              <a:ext cx="1569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154305" marR="117475" algn="ctr" eaLnBrk="0" hangingPunct="0">
                <a:lnSpc>
                  <a:spcPct val="101000"/>
                </a:lnSpc>
                <a:spcBef>
                  <a:spcPts val="150"/>
                </a:spcBef>
                <a:spcAft>
                  <a:spcPts val="0"/>
                </a:spcAft>
              </a:pPr>
              <a:r>
                <a:rPr lang="ru-RU" sz="2400" spc="-5" dirty="0">
                  <a:effectLst/>
                  <a:latin typeface="Times New Roman"/>
                  <a:ea typeface="Calibri"/>
                  <a:cs typeface="Times New Roman"/>
                </a:rPr>
                <a:t>Собственные</a:t>
              </a:r>
              <a:r>
                <a:rPr lang="ru-RU" sz="2400" spc="100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подразделения</a:t>
              </a:r>
              <a:endParaRPr lang="ru-RU" sz="40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25" name="Text Box 81"/>
            <p:cNvSpPr txBox="1">
              <a:spLocks noChangeArrowheads="1"/>
            </p:cNvSpPr>
            <p:nvPr/>
          </p:nvSpPr>
          <p:spPr bwMode="auto">
            <a:xfrm>
              <a:off x="2755" y="1493"/>
              <a:ext cx="1572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marL="36000" algn="ctr" eaLnBrk="0" hangingPunct="0">
                <a:spcAft>
                  <a:spcPts val="0"/>
                </a:spcAft>
              </a:pP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Подрядчики</a:t>
              </a:r>
              <a:r>
                <a:rPr lang="ru-RU" sz="2400" dirty="0">
                  <a:effectLst/>
                  <a:latin typeface="Times New Roman"/>
                  <a:ea typeface="Calibri"/>
                  <a:cs typeface="Times New Roman"/>
                </a:rPr>
                <a:t> и</a:t>
              </a:r>
              <a:r>
                <a:rPr lang="ru-RU" sz="2400" spc="145" dirty="0">
                  <a:effectLst/>
                  <a:latin typeface="Times New Roman"/>
                  <a:ea typeface="Calibri"/>
                  <a:cs typeface="Times New Roman"/>
                </a:rPr>
                <a:t> </a:t>
              </a:r>
              <a:r>
                <a:rPr lang="ru-RU" sz="2400" spc="-10" dirty="0">
                  <a:effectLst/>
                  <a:latin typeface="Times New Roman"/>
                  <a:ea typeface="Calibri"/>
                  <a:cs typeface="Times New Roman"/>
                </a:rPr>
                <a:t>субподрядчики</a:t>
              </a:r>
              <a:endParaRPr lang="ru-RU" sz="40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496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/>
              <a:t>Суть схемы взаимодействия </a:t>
            </a:r>
            <a:r>
              <a:rPr lang="ru-RU" sz="2000" b="1" dirty="0"/>
              <a:t>«под ключ»</a:t>
            </a:r>
            <a:r>
              <a:rPr lang="ru-RU" sz="2000" dirty="0"/>
              <a:t> сводится к тому, что заказчик по своим требованиям осуществляет только заказ на создание объекта проект-менеджеру, который самостоятельно организует выполнение всех работ по проекту. При этом заказчик принимает участие только в текущем контроле качества работ и осуществляет приём уже пущенного в эксплуатацию объекта 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683568" y="2708920"/>
            <a:ext cx="7416823" cy="3136004"/>
            <a:chOff x="0" y="0"/>
            <a:chExt cx="4166127" cy="232036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526875" y="327804"/>
              <a:ext cx="0" cy="25893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404478" y="1992578"/>
              <a:ext cx="1923633" cy="327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Собственные подразделения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725947" y="1992702"/>
              <a:ext cx="1440180" cy="327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Субподрядчики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66158" y="0"/>
              <a:ext cx="1095555" cy="32780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Заказчик</a:t>
              </a:r>
              <a:endParaRPr lang="ru-RU" sz="1200" dirty="0">
                <a:effectLst/>
                <a:latin typeface="Times New Roman"/>
                <a:ea typeface="Calibri"/>
                <a:cs typeface="Times New Roman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93630" y="586596"/>
              <a:ext cx="1440180" cy="327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Проект-менеджер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1328468"/>
              <a:ext cx="1440180" cy="327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Проектировщик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708030" y="1328468"/>
              <a:ext cx="1845945" cy="327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000" dirty="0">
                  <a:effectLst/>
                  <a:latin typeface="Times New Roman"/>
                  <a:ea typeface="Calibri"/>
                  <a:cs typeface="Times New Roman"/>
                </a:rPr>
                <a:t>Генеральный подрядчик</a:t>
              </a: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 flipV="1">
              <a:off x="793630" y="1138687"/>
              <a:ext cx="1871345" cy="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793630" y="1138687"/>
              <a:ext cx="0" cy="1897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2665562" y="1138687"/>
              <a:ext cx="0" cy="18923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flipV="1">
              <a:off x="1526875" y="914400"/>
              <a:ext cx="0" cy="22435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595886" y="1794294"/>
              <a:ext cx="187134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1595886" y="1794294"/>
              <a:ext cx="0" cy="19827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2656935" y="1656272"/>
              <a:ext cx="0" cy="13802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3467818" y="1794294"/>
              <a:ext cx="587" cy="1984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645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920880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Цель мероприятий, разрабатываемых при проектировании организации строительства и производства работ, — окончание строительства автомобильной дороги и ввод ее в эксплуатацию в наиболее короткие сроки, с наименьшими затратами на ее сооружение и высоким качеством. Проект организации работ является неотъемлемой частью технического проекта.</a:t>
            </a:r>
            <a:br>
              <a:rPr lang="ru-RU" sz="2000" b="1" dirty="0"/>
            </a:br>
            <a:r>
              <a:rPr lang="ru-RU" sz="2000" b="1" dirty="0"/>
              <a:t>До начала работ для каждого строительного объекта разрабатывают проект организации строительства (ПОС) и проект производства работ (ППР).</a:t>
            </a:r>
            <a:br>
              <a:rPr lang="ru-RU" sz="2000" b="1" dirty="0"/>
            </a:br>
            <a:r>
              <a:rPr lang="ru-RU" sz="2000" b="1" dirty="0"/>
              <a:t>Проект организации строительства разрабатывает проектная организация, составляющая технический проект на основе технико-экономических обоснований (ТЭО), материалов изысканий, согласованных со строителями схем снабжения и способов организации работ, сведений о возможном обеспечении рабочими кадрами, данных о мощности предполагаемых строительных организаций и т. д.</a:t>
            </a:r>
          </a:p>
        </p:txBody>
      </p:sp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организации строительства содержит календарный план строительства, строительный генеральный план, ведомость объемов строительно-монтажных работ, график потребности в материалах, полуфабрикатах, изделиях и оборудовании, график потребности в средствах механизации и рабочих кадрах, расположение материально-технической базы, жилых поселков, внешних путей и дорог, станций, примыкающих к железнодорожным путям, линий связи и электропередачи, ведомость вырубки леса и отвода земель, характеристику условий строительства и основные технико-экономические показатели. Решения по применению местных строительных материалов, использованию средств механизации и выбору транспортной схемы при обеспечении местными строительными материалами согласовывают с генеральной подрядной строительной организацией.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Проект производства работ составляет подрядная проектная организация на основании рабочих чертежей и технического проекта. Он предназначен для повышения организационно-технического уровня строительства и обеспечения своевременного ввода дороги в эксплуатацию.</a:t>
            </a:r>
          </a:p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ППР уточняет и детализирует положения, принятые в ПОС только в общих чертах, а также разрабатывает ряд вопросов, не затронутых им. В нем значительное место занимает детальная разработка технологии производства всех видов работ, привязка к месту и уточнение всех проектов предприятий строительной индустрии.</a:t>
            </a: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4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472515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282880" cy="128089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          В </a:t>
            </a:r>
            <a:r>
              <a:rPr lang="ru-RU" sz="1600" b="1" dirty="0"/>
              <a:t>состав ППР входят:</a:t>
            </a:r>
            <a:br>
              <a:rPr lang="ru-RU" sz="1600" b="1" dirty="0"/>
            </a:br>
            <a:r>
              <a:rPr lang="ru-RU" sz="1600" b="1" dirty="0"/>
              <a:t>генеральный план строительства с уточненным и детализированным расположением производственных предприятий, постоянных и временных путей сообщения, складов, пунктов снабжения, сетей электроснабжения и связи, водо- и теплоснабжения и т. д.;</a:t>
            </a:r>
            <a:br>
              <a:rPr lang="ru-RU" sz="1600" b="1" dirty="0"/>
            </a:br>
            <a:r>
              <a:rPr lang="ru-RU" sz="1600" b="1" dirty="0"/>
              <a:t>срок выполнения работ, потребность в трудовых ресурсах, сроки поставки всех видов оборудования и материально-технических ресурсов;</a:t>
            </a:r>
            <a:br>
              <a:rPr lang="ru-RU" sz="1600" b="1" dirty="0"/>
            </a:br>
            <a:r>
              <a:rPr lang="ru-RU" sz="1600" b="1" dirty="0"/>
              <a:t>технологические карты на сложные и выполняемые по новым методам работы, описание способов производства работ и сведения о составе бригад и их обеспечении средствами механизации и оборудованием;</a:t>
            </a:r>
            <a:br>
              <a:rPr lang="ru-RU" sz="1600" b="1" dirty="0"/>
            </a:br>
            <a:r>
              <a:rPr lang="ru-RU" sz="1600" b="1" dirty="0"/>
              <a:t>график поступления на объект строительных конструкций, деталей, полуфабрикатов и материалов;</a:t>
            </a:r>
            <a:br>
              <a:rPr lang="ru-RU" sz="1600" b="1" dirty="0"/>
            </a:br>
            <a:r>
              <a:rPr lang="ru-RU" sz="1600" b="1" dirty="0"/>
              <a:t>рабочие чертежи зданий и сооружений производственных предприятий и монтажных схем и оборудования, чертежи других временных зданий и сооружений с наибольшим использованием типовых проектов и привязкой их к местным условиям;</a:t>
            </a:r>
            <a:br>
              <a:rPr lang="ru-RU" sz="1600" b="1" dirty="0"/>
            </a:br>
            <a:r>
              <a:rPr lang="ru-RU" sz="1600" b="1" dirty="0"/>
              <a:t>указания по технике безопасности;</a:t>
            </a:r>
            <a:br>
              <a:rPr lang="ru-RU" sz="1600" b="1" dirty="0"/>
            </a:br>
            <a:r>
              <a:rPr lang="ru-RU" sz="1600" b="1" dirty="0"/>
              <a:t>пояснительная записка с обоснованием принятых решений, детальным указанием по технологии производства работ, а также уточненные технико-экономические показатели по отдельным сооружениям, дорожным конструкциям и всему строительству в целом.</a:t>
            </a:r>
            <a:br>
              <a:rPr lang="ru-RU" sz="1600" b="1" dirty="0"/>
            </a:br>
            <a:r>
              <a:rPr lang="ru-RU" sz="1600" b="1" dirty="0"/>
              <a:t>ППР утверждает главный инженер генеральной подрядной организации. Для строителей этот документ является руководящим по производству, планированию, контролю и учету всех видов работ.</a:t>
            </a:r>
            <a:br>
              <a:rPr lang="ru-RU" sz="1600" b="1" dirty="0"/>
            </a:br>
            <a:endParaRPr lang="ru-RU" sz="500" b="1" dirty="0"/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2069</TotalTime>
  <Words>729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 Организация и планирование строительства  транспортных сооружений</vt:lpstr>
      <vt:lpstr> Тема 3. Лекция 4 Проектирование организации строительства и производства работ. </vt:lpstr>
      <vt:lpstr> ОРГАНИЗАЦИОННЫЕ СТРУКТУРЫ УПРАВЛЕНИЯ. ПРОЕКТЫ ОРГАНИЗАЦИИ СТРОИТЕЛЬСТВА И ПРОИЗВОДСТВА РАБОТ.</vt:lpstr>
      <vt:lpstr>Основные схемы взаимоотношений между участниками проекта</vt:lpstr>
      <vt:lpstr>Презентация PowerPoint</vt:lpstr>
      <vt:lpstr>Презентация PowerPoint</vt:lpstr>
      <vt:lpstr>Презентация PowerPoint</vt:lpstr>
      <vt:lpstr>Цель мероприятий, разрабатываемых при проектировании организации строительства и производства работ, — окончание строительства автомобильной дороги и ввод ее в эксплуатацию в наиболее короткие сроки, с наименьшими затратами на ее сооружение и высоким качеством. Проект организации работ является неотъемлемой частью технического проекта. До начала работ для каждого строительного объекта разрабатывают проект организации строительства (ПОС) и проект производства работ (ППР). Проект организации строительства разрабатывает проектная организация, составляющая технический проект на основе технико-экономических обоснований (ТЭО), материалов изысканий, согласованных со строителями схем снабжения и способов организации работ, сведений о возможном обеспечении рабочими кадрами, данных о мощности предполагаемых строительных организаций и т. д.</vt:lpstr>
      <vt:lpstr>Презентация PowerPoint</vt:lpstr>
      <vt:lpstr>Презентация PowerPoint</vt:lpstr>
      <vt:lpstr>Презентация PowerPoint</vt:lpstr>
      <vt:lpstr>          В состав ППР входят: генеральный план строительства с уточненным и детализированным расположением производственных предприятий, постоянных и временных путей сообщения, складов, пунктов снабжения, сетей электроснабжения и связи, водо- и теплоснабжения и т. д.; срок выполнения работ, потребность в трудовых ресурсах, сроки поставки всех видов оборудования и материально-технических ресурсов; технологические карты на сложные и выполняемые по новым методам работы, описание способов производства работ и сведения о составе бригад и их обеспечении средствами механизации и оборудованием; график поступления на объект строительных конструкций, деталей, полуфабрикатов и материалов; рабочие чертежи зданий и сооружений производственных предприятий и монтажных схем и оборудования, чертежи других временных зданий и сооружений с наибольшим использованием типовых проектов и привязкой их к местным условиям; указания по технике безопасности; пояснительная записка с обоснованием принятых решений, детальным указанием по технологии производства работ, а также уточненные технико-экономические показатели по отдельным сооружениям, дорожным конструкциям и всему строительству в целом. ППР утверждает главный инженер генеральной подрядной организации. Для строителей этот документ является руководящим по производству, планированию, контролю и учету всех видов работ.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84</cp:revision>
  <dcterms:created xsi:type="dcterms:W3CDTF">2014-09-03T06:40:38Z</dcterms:created>
  <dcterms:modified xsi:type="dcterms:W3CDTF">2021-11-12T10:26:10Z</dcterms:modified>
</cp:coreProperties>
</file>